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Lato" panose="020F0502020204030203" pitchFamily="34" charset="0"/>
      <p:regular r:id="rId20"/>
      <p:bold r:id="rId21"/>
      <p:italic r:id="rId22"/>
      <p:boldItalic r:id="rId23"/>
    </p:embeddedFont>
    <p:embeddedFont>
      <p:font typeface="Raleway" panose="020B0604020202020204"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0599" autoAdjust="0"/>
  </p:normalViewPr>
  <p:slideViewPr>
    <p:cSldViewPr snapToGrid="0">
      <p:cViewPr varScale="1">
        <p:scale>
          <a:sx n="68" d="100"/>
          <a:sy n="68" d="100"/>
        </p:scale>
        <p:origin x="1882"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1cda27f5f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1cda27f5f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1ce75a31e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1ce75a31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doing some cleaning, there were 117 unique food types in the Yelp results. </a:t>
            </a:r>
            <a:endParaRPr/>
          </a:p>
          <a:p>
            <a:pPr marL="0" lvl="0" indent="0" algn="l" rtl="0">
              <a:spcBef>
                <a:spcPts val="0"/>
              </a:spcBef>
              <a:spcAft>
                <a:spcPts val="0"/>
              </a:spcAft>
              <a:buNone/>
            </a:pPr>
            <a:endParaRPr/>
          </a:p>
          <a:p>
            <a:pPr marL="0" lvl="0" indent="0" algn="l" rtl="0">
              <a:spcBef>
                <a:spcPts val="0"/>
              </a:spcBef>
              <a:spcAft>
                <a:spcPts val="0"/>
              </a:spcAft>
              <a:buNone/>
            </a:pPr>
            <a:r>
              <a:rPr lang="en"/>
              <a:t>These were the top five most popular in order: Hotdogs, Mexican,  Delis, Burgers, and Pizza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ce75a31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1ce75a31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Julie</a:t>
            </a:r>
            <a:endParaRPr/>
          </a:p>
          <a:p>
            <a:pPr marL="0" lvl="0" indent="0" algn="l" rtl="0">
              <a:lnSpc>
                <a:spcPct val="95000"/>
              </a:lnSpc>
              <a:spcBef>
                <a:spcPts val="0"/>
              </a:spcBef>
              <a:spcAft>
                <a:spcPts val="0"/>
              </a:spcAft>
              <a:buClr>
                <a:schemeClr val="dk1"/>
              </a:buClr>
              <a:buSzPts val="770"/>
              <a:buFont typeface="Arial"/>
              <a:buNone/>
            </a:pPr>
            <a:r>
              <a:rPr lang="en" sz="1000">
                <a:solidFill>
                  <a:srgbClr val="595959"/>
                </a:solidFill>
                <a:latin typeface="Lato"/>
                <a:ea typeface="Lato"/>
                <a:cs typeface="Lato"/>
                <a:sym typeface="Lato"/>
              </a:rPr>
              <a:t>The simple linear regressions gently proved our alternative hypothesis</a:t>
            </a:r>
            <a:endParaRPr sz="1000">
              <a:solidFill>
                <a:srgbClr val="595959"/>
              </a:solidFill>
              <a:latin typeface="Lato"/>
              <a:ea typeface="Lato"/>
              <a:cs typeface="Lato"/>
              <a:sym typeface="Lato"/>
            </a:endParaRPr>
          </a:p>
          <a:p>
            <a:pPr marL="0" lvl="0" indent="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MLR showed significance in the pizza_counts and deli_counts at the alpha = 0.10 level</a:t>
            </a:r>
            <a:endParaRPr sz="1000">
              <a:solidFill>
                <a:srgbClr val="595959"/>
              </a:solidFill>
              <a:latin typeface="Lato"/>
              <a:ea typeface="Lato"/>
              <a:cs typeface="Lato"/>
              <a:sym typeface="Lato"/>
            </a:endParaRPr>
          </a:p>
          <a:p>
            <a:pPr marL="0" lvl="0" indent="45720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10% significance level means we have a 10% chance of false positive results</a:t>
            </a:r>
            <a:endParaRPr sz="1000">
              <a:solidFill>
                <a:srgbClr val="595959"/>
              </a:solidFill>
              <a:latin typeface="Lato"/>
              <a:ea typeface="Lato"/>
              <a:cs typeface="Lato"/>
              <a:sym typeface="Lato"/>
            </a:endParaRPr>
          </a:p>
          <a:p>
            <a:pPr marL="0" lvl="0" indent="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This significance indicates that we reject the null hypothesis and assume that there is a relationship between density of pizza restaurants and income, as well as deli restaurant density and median household income in a zip code</a:t>
            </a:r>
            <a:endParaRPr sz="1000">
              <a:solidFill>
                <a:srgbClr val="595959"/>
              </a:solidFill>
              <a:latin typeface="Lato"/>
              <a:ea typeface="Lato"/>
              <a:cs typeface="Lato"/>
              <a:sym typeface="Lato"/>
            </a:endParaRPr>
          </a:p>
          <a:p>
            <a:pPr marL="0" lvl="0" indent="0" algn="l" rtl="0">
              <a:lnSpc>
                <a:spcPct val="95000"/>
              </a:lnSpc>
              <a:spcBef>
                <a:spcPts val="1200"/>
              </a:spcBef>
              <a:spcAft>
                <a:spcPts val="1200"/>
              </a:spcAft>
              <a:buClr>
                <a:schemeClr val="dk1"/>
              </a:buClr>
              <a:buSzPts val="770"/>
              <a:buFont typeface="Arial"/>
              <a:buNone/>
            </a:pPr>
            <a:r>
              <a:rPr lang="en" sz="1000">
                <a:solidFill>
                  <a:srgbClr val="595959"/>
                </a:solidFill>
                <a:latin typeface="Lato"/>
                <a:ea typeface="Lato"/>
                <a:cs typeface="Lato"/>
                <a:sym typeface="Lato"/>
              </a:rPr>
              <a:t>Since there is a positive coefficient for both pizza_count and deli_count, this implies that as you increase pizza restaurant density or deli restaurant density individually, the median household income for a zip code also increases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cda27f5f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1cda27f5f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Julie - Analysis of our models (not study as a whole)</a:t>
            </a:r>
            <a:endParaRPr/>
          </a:p>
          <a:p>
            <a:pPr marL="0" lvl="0" indent="457200" algn="l" rtl="0">
              <a:spcBef>
                <a:spcPts val="0"/>
              </a:spcBef>
              <a:spcAft>
                <a:spcPts val="0"/>
              </a:spcAft>
              <a:buNone/>
            </a:pPr>
            <a:r>
              <a:rPr lang="en"/>
              <a:t>Pizza &amp; deli - most predictive of the restaurants (Also the lowest count of the top 5)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cda27f5f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cda27f5f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Lato"/>
                <a:ea typeface="Lato"/>
                <a:cs typeface="Lato"/>
                <a:sym typeface="Lato"/>
              </a:rPr>
              <a:t>Julie</a:t>
            </a:r>
            <a:endParaRPr sz="1300">
              <a:solidFill>
                <a:srgbClr val="595959"/>
              </a:solidFill>
              <a:latin typeface="Lato"/>
              <a:ea typeface="Lato"/>
              <a:cs typeface="Lato"/>
              <a:sym typeface="Lato"/>
            </a:endParaRPr>
          </a:p>
          <a:p>
            <a:pPr marL="457200" lvl="0" indent="-311150" algn="l" rtl="0">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Discrepancy in time frame of data capture</a:t>
            </a:r>
            <a:endParaRPr sz="1300">
              <a:solidFill>
                <a:srgbClr val="595959"/>
              </a:solidFill>
              <a:latin typeface="Lato"/>
              <a:ea typeface="Lato"/>
              <a:cs typeface="Lato"/>
              <a:sym typeface="Lato"/>
            </a:endParaRPr>
          </a:p>
          <a:p>
            <a:pPr marL="914400" lvl="1" indent="-311150" algn="l" rtl="0">
              <a:spcBef>
                <a:spcPts val="0"/>
              </a:spcBef>
              <a:spcAft>
                <a:spcPts val="0"/>
              </a:spcAft>
              <a:buClr>
                <a:srgbClr val="595959"/>
              </a:buClr>
              <a:buSzPts val="1300"/>
              <a:buFont typeface="Lato"/>
              <a:buChar char="○"/>
            </a:pPr>
            <a:r>
              <a:rPr lang="en">
                <a:solidFill>
                  <a:schemeClr val="dk1"/>
                </a:solidFill>
              </a:rPr>
              <a:t>HHI is from 2011-2015 but the Yelp results are ostensibly current, as of last month</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Unexplained data loss in the ETL process </a:t>
            </a:r>
            <a:endParaRPr sz="1300">
              <a:solidFill>
                <a:srgbClr val="595959"/>
              </a:solidFill>
              <a:latin typeface="Lato"/>
              <a:ea typeface="Lato"/>
              <a:cs typeface="Lato"/>
              <a:sym typeface="Lato"/>
            </a:endParaRPr>
          </a:p>
          <a:p>
            <a:pPr marL="914400" lvl="1" indent="-298450" algn="l" rtl="0">
              <a:lnSpc>
                <a:spcPct val="115000"/>
              </a:lnSpc>
              <a:spcBef>
                <a:spcPts val="0"/>
              </a:spcBef>
              <a:spcAft>
                <a:spcPts val="0"/>
              </a:spcAft>
              <a:buClr>
                <a:srgbClr val="595959"/>
              </a:buClr>
              <a:buSzPts val="1100"/>
              <a:buFont typeface="Lato"/>
              <a:buChar char="○"/>
            </a:pPr>
            <a:r>
              <a:rPr lang="en" sz="1300">
                <a:solidFill>
                  <a:srgbClr val="595959"/>
                </a:solidFill>
                <a:latin typeface="Lato"/>
                <a:ea typeface="Lato"/>
                <a:cs typeface="Lato"/>
                <a:sym typeface="Lato"/>
              </a:rPr>
              <a:t>148 data points were dropped when we “globbed” the  8 csv files with Yelp results together in Pandas. Tiny fraction of the data but does it affect the results?</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Only 8 states</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Are the eight states we randomly selected representative of the country as a whole?</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Was our Yelp search radius appropriate for both rural and urban areas?</a:t>
            </a:r>
            <a:endParaRPr sz="1300">
              <a:solidFill>
                <a:srgbClr val="595959"/>
              </a:solidFill>
              <a:latin typeface="Lato"/>
              <a:ea typeface="Lato"/>
              <a:cs typeface="Lato"/>
              <a:sym typeface="Lato"/>
            </a:endParaRPr>
          </a:p>
          <a:p>
            <a:pPr marL="914400" lvl="1"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Per Ben’s advice, we only searched a 5k meter radius for each zip code, which is approximately 3 miles. </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What counts as “fast food” and what doesn’t?</a:t>
            </a:r>
            <a:endParaRPr/>
          </a:p>
          <a:p>
            <a:pPr marL="914400" lvl="1" indent="-298450" algn="l" rtl="0">
              <a:lnSpc>
                <a:spcPct val="115000"/>
              </a:lnSpc>
              <a:spcBef>
                <a:spcPts val="0"/>
              </a:spcBef>
              <a:spcAft>
                <a:spcPts val="0"/>
              </a:spcAft>
              <a:buClr>
                <a:srgbClr val="595959"/>
              </a:buClr>
              <a:buSzPts val="1100"/>
              <a:buFont typeface="Lato"/>
              <a:buChar char="○"/>
            </a:pPr>
            <a:r>
              <a:rPr lang="en" sz="1300">
                <a:solidFill>
                  <a:srgbClr val="595959"/>
                </a:solidFill>
                <a:latin typeface="Lato"/>
                <a:ea typeface="Lato"/>
                <a:cs typeface="Lato"/>
                <a:sym typeface="Lato"/>
              </a:rPr>
              <a:t>[See following slide for details]</a:t>
            </a:r>
            <a:endParaRPr sz="1300">
              <a:solidFill>
                <a:srgbClr val="595959"/>
              </a:solidFill>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1cda27f5fd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1cda27f5fd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Julie - random categories of restaurants (thanks Yelp)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1cda27f5f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1cda27f5f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is probably a good thing….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cda27f5fd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cda27f5f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Julie</a:t>
            </a:r>
            <a:endParaRPr/>
          </a:p>
          <a:p>
            <a:pPr marL="0" lvl="0" indent="0" algn="l" rtl="0">
              <a:lnSpc>
                <a:spcPct val="95000"/>
              </a:lnSpc>
              <a:spcBef>
                <a:spcPts val="0"/>
              </a:spcBef>
              <a:spcAft>
                <a:spcPts val="0"/>
              </a:spcAft>
              <a:buClr>
                <a:schemeClr val="dk1"/>
              </a:buClr>
              <a:buSzPts val="770"/>
              <a:buFont typeface="Arial"/>
              <a:buNone/>
            </a:pPr>
            <a:r>
              <a:rPr lang="en" sz="1000">
                <a:solidFill>
                  <a:srgbClr val="595959"/>
                </a:solidFill>
                <a:latin typeface="Lato"/>
                <a:ea typeface="Lato"/>
                <a:cs typeface="Lato"/>
                <a:sym typeface="Lato"/>
              </a:rPr>
              <a:t>The simple linear regressions gently proved our alternative hypothesis</a:t>
            </a:r>
            <a:endParaRPr sz="1000">
              <a:solidFill>
                <a:srgbClr val="595959"/>
              </a:solidFill>
              <a:latin typeface="Lato"/>
              <a:ea typeface="Lato"/>
              <a:cs typeface="Lato"/>
              <a:sym typeface="Lato"/>
            </a:endParaRPr>
          </a:p>
          <a:p>
            <a:pPr marL="0" lvl="0" indent="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MLR showed significance in the pizza_counts and deli_counts at the alpha = 0.10 level</a:t>
            </a:r>
            <a:endParaRPr sz="1000">
              <a:solidFill>
                <a:srgbClr val="595959"/>
              </a:solidFill>
              <a:latin typeface="Lato"/>
              <a:ea typeface="Lato"/>
              <a:cs typeface="Lato"/>
              <a:sym typeface="Lato"/>
            </a:endParaRPr>
          </a:p>
          <a:p>
            <a:pPr marL="0" lvl="0" indent="45720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10% significance level means we have a 10% chance of false positive results</a:t>
            </a:r>
            <a:endParaRPr sz="1000">
              <a:solidFill>
                <a:srgbClr val="595959"/>
              </a:solidFill>
              <a:latin typeface="Lato"/>
              <a:ea typeface="Lato"/>
              <a:cs typeface="Lato"/>
              <a:sym typeface="Lato"/>
            </a:endParaRPr>
          </a:p>
          <a:p>
            <a:pPr marL="0" lvl="0" indent="0" algn="l" rtl="0">
              <a:lnSpc>
                <a:spcPct val="95000"/>
              </a:lnSpc>
              <a:spcBef>
                <a:spcPts val="1200"/>
              </a:spcBef>
              <a:spcAft>
                <a:spcPts val="0"/>
              </a:spcAft>
              <a:buClr>
                <a:schemeClr val="dk1"/>
              </a:buClr>
              <a:buSzPts val="770"/>
              <a:buFont typeface="Arial"/>
              <a:buNone/>
            </a:pPr>
            <a:r>
              <a:rPr lang="en" sz="1000">
                <a:solidFill>
                  <a:srgbClr val="595959"/>
                </a:solidFill>
                <a:latin typeface="Lato"/>
                <a:ea typeface="Lato"/>
                <a:cs typeface="Lato"/>
                <a:sym typeface="Lato"/>
              </a:rPr>
              <a:t>This significance indicates that we reject the null hypothesis and assume that there is a relationship between density of pizza restaurants and income, as well as deli restaurant density and median household income in a zip code</a:t>
            </a:r>
            <a:endParaRPr sz="1000">
              <a:solidFill>
                <a:srgbClr val="595959"/>
              </a:solidFill>
              <a:latin typeface="Lato"/>
              <a:ea typeface="Lato"/>
              <a:cs typeface="Lato"/>
              <a:sym typeface="Lato"/>
            </a:endParaRPr>
          </a:p>
          <a:p>
            <a:pPr marL="0" lvl="0" indent="0" algn="l" rtl="0">
              <a:lnSpc>
                <a:spcPct val="95000"/>
              </a:lnSpc>
              <a:spcBef>
                <a:spcPts val="1200"/>
              </a:spcBef>
              <a:spcAft>
                <a:spcPts val="1200"/>
              </a:spcAft>
              <a:buClr>
                <a:schemeClr val="dk1"/>
              </a:buClr>
              <a:buSzPts val="770"/>
              <a:buFont typeface="Arial"/>
              <a:buNone/>
            </a:pPr>
            <a:r>
              <a:rPr lang="en" sz="1000">
                <a:solidFill>
                  <a:srgbClr val="595959"/>
                </a:solidFill>
                <a:latin typeface="Lato"/>
                <a:ea typeface="Lato"/>
                <a:cs typeface="Lato"/>
                <a:sym typeface="Lato"/>
              </a:rPr>
              <a:t>Since there is a positive coefficient for both pizza_count and deli_count, this implies that as you increase pizza restaurant density or deli restaurant density individually, the median household income for a zip code also increases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2bd158e32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2bd158e32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Lato"/>
                <a:ea typeface="Lato"/>
                <a:cs typeface="Lato"/>
                <a:sym typeface="Lato"/>
              </a:rPr>
              <a:t>In the US, fast food restaurants are generally thought of as "cheap food" and are often associated with low-income areas. We wanted to use a machine learning linear regression analysis to investigate if there was a correlation between median income and density of fast food restaurants by zip code.</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None/>
            </a:pPr>
            <a:r>
              <a:rPr lang="en" sz="1300">
                <a:solidFill>
                  <a:srgbClr val="595959"/>
                </a:solidFill>
                <a:latin typeface="Lato"/>
                <a:ea typeface="Lato"/>
                <a:cs typeface="Lato"/>
                <a:sym typeface="Lato"/>
              </a:rPr>
              <a:t>Why by zip code? We chose it because it’s a convenient pseudo-geographic designation that appears in both datasets. </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None/>
            </a:pPr>
            <a:r>
              <a:rPr lang="en" sz="1300">
                <a:solidFill>
                  <a:srgbClr val="595959"/>
                </a:solidFill>
                <a:latin typeface="Lato"/>
                <a:ea typeface="Lato"/>
                <a:cs typeface="Lato"/>
                <a:sym typeface="Lato"/>
              </a:rPr>
              <a:t>A</a:t>
            </a:r>
            <a:r>
              <a:rPr lang="en" sz="1300">
                <a:solidFill>
                  <a:schemeClr val="dk1"/>
                </a:solidFill>
              </a:rPr>
              <a:t>ccording to the US Census Bureau, Zip codes are not physically- or politically-defined features but a collection of mail delivery routes. In other words, the only thing that distinguishes one zip code from another is the post office that services that area.</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H</a:t>
            </a:r>
            <a:r>
              <a:rPr lang="en" sz="1300" baseline="-25000">
                <a:solidFill>
                  <a:srgbClr val="595959"/>
                </a:solidFill>
                <a:latin typeface="Lato"/>
                <a:ea typeface="Lato"/>
                <a:cs typeface="Lato"/>
                <a:sym typeface="Lato"/>
              </a:rPr>
              <a:t>0</a:t>
            </a:r>
            <a:r>
              <a:rPr lang="en" sz="1300">
                <a:solidFill>
                  <a:srgbClr val="595959"/>
                </a:solidFill>
                <a:latin typeface="Lato"/>
                <a:ea typeface="Lato"/>
                <a:cs typeface="Lato"/>
                <a:sym typeface="Lato"/>
              </a:rPr>
              <a:t>: There is no relation between the density of fast food restaurants and median household income</a:t>
            </a:r>
            <a:endParaRPr sz="1300">
              <a:solidFill>
                <a:srgbClr val="595959"/>
              </a:solidFill>
              <a:latin typeface="Lato"/>
              <a:ea typeface="Lato"/>
              <a:cs typeface="Lato"/>
              <a:sym typeface="Lato"/>
            </a:endParaRPr>
          </a:p>
          <a:p>
            <a:pPr marL="0" lvl="0" indent="0" algn="l" rtl="0">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H</a:t>
            </a:r>
            <a:r>
              <a:rPr lang="en" sz="1300" baseline="-25000">
                <a:solidFill>
                  <a:srgbClr val="595959"/>
                </a:solidFill>
                <a:latin typeface="Lato"/>
                <a:ea typeface="Lato"/>
                <a:cs typeface="Lato"/>
                <a:sym typeface="Lato"/>
              </a:rPr>
              <a:t>a</a:t>
            </a:r>
            <a:r>
              <a:rPr lang="en" sz="1300">
                <a:solidFill>
                  <a:srgbClr val="595959"/>
                </a:solidFill>
                <a:latin typeface="Lato"/>
                <a:ea typeface="Lato"/>
                <a:cs typeface="Lato"/>
                <a:sym typeface="Lato"/>
              </a:rPr>
              <a:t>: There is a correlation between  the density of fast food restaurants and median household income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2bd158e32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2bd158e32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Census Data on US Household Income Statistics for 2011-2015 </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Clr>
                <a:schemeClr val="dk1"/>
              </a:buClr>
              <a:buSzPts val="1100"/>
              <a:buFont typeface="Arial"/>
              <a:buNone/>
            </a:pPr>
            <a:r>
              <a:rPr lang="en" sz="1300">
                <a:solidFill>
                  <a:srgbClr val="595959"/>
                </a:solidFill>
                <a:latin typeface="Lato"/>
                <a:ea typeface="Lato"/>
                <a:cs typeface="Lato"/>
                <a:sym typeface="Lato"/>
              </a:rPr>
              <a:t>Restaurant locations scraped from Yelp</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None/>
            </a:pP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None/>
            </a:pPr>
            <a:r>
              <a:rPr lang="en" sz="1300">
                <a:solidFill>
                  <a:srgbClr val="595959"/>
                </a:solidFill>
                <a:latin typeface="Lato"/>
                <a:ea typeface="Lato"/>
                <a:cs typeface="Lato"/>
                <a:sym typeface="Lato"/>
              </a:rPr>
              <a:t>After several false starts with the Yelp API, much frustration, and consultation with the teaching team, we decided to use a subset of eight states (CA, CO, FL, IL, NY, TN, TX, and VA) to run our analysis on in order to keep the scope of the project manageable. The selection of states was arbitrary but we did attempt to choose places that we hoped were fairly representative of the US as whole. </a:t>
            </a:r>
            <a:endParaRPr sz="1300">
              <a:solidFill>
                <a:srgbClr val="595959"/>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2f674c71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2f674c71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50">
                <a:solidFill>
                  <a:schemeClr val="dk1"/>
                </a:solidFill>
              </a:rPr>
              <a:t>Find data sources and agree on a topic and hypotheses - easy</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Extract data: easy for HHI, difficult for Yelp API (not user-friendly)</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Transform data: seemed easy but ended up having to go back and make additional changes multiple times</a:t>
            </a:r>
            <a:endParaRPr sz="1550">
              <a:solidFill>
                <a:schemeClr val="dk1"/>
              </a:solidFill>
            </a:endParaRPr>
          </a:p>
          <a:p>
            <a:pPr marL="0" lvl="0" indent="0" algn="l" rtl="0">
              <a:spcBef>
                <a:spcPts val="0"/>
              </a:spcBef>
              <a:spcAft>
                <a:spcPts val="0"/>
              </a:spcAft>
              <a:buClr>
                <a:schemeClr val="dk1"/>
              </a:buClr>
              <a:buSzPts val="1100"/>
              <a:buFont typeface="Arial"/>
              <a:buNone/>
            </a:pPr>
            <a:r>
              <a:rPr lang="en" sz="1550">
                <a:solidFill>
                  <a:schemeClr val="dk1"/>
                </a:solidFill>
              </a:rPr>
              <a:t>Load: Easiest of the three parts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2f674c719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2f674c719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dk1"/>
                </a:solidFill>
              </a:rPr>
              <a:t>HHI Data</a:t>
            </a:r>
            <a:endParaRPr u="sng">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Pretty straight forward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Began with: 32,526 rows and 19 columns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Dropped unwanted columns, duplicate zip codes, null values, removed DC and PR, formatted zip codes to have leading zeros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Left with: 14,664 rows and 6 columns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u="sng">
                <a:solidFill>
                  <a:schemeClr val="dk1"/>
                </a:solidFill>
              </a:rPr>
              <a:t>Yelp API</a:t>
            </a:r>
            <a:endParaRPr u="sng">
              <a:solidFill>
                <a:schemeClr val="dk1"/>
              </a:solidFill>
            </a:endParaRPr>
          </a:p>
          <a:p>
            <a:pPr marL="0" lvl="0" indent="0" algn="l" rtl="0">
              <a:spcBef>
                <a:spcPts val="0"/>
              </a:spcBef>
              <a:spcAft>
                <a:spcPts val="0"/>
              </a:spcAft>
              <a:buNone/>
            </a:pPr>
            <a:endParaRPr u="sng">
              <a:solidFill>
                <a:schemeClr val="dk1"/>
              </a:solidFill>
            </a:endParaRPr>
          </a:p>
          <a:p>
            <a:pPr marL="0" lvl="0" indent="0" algn="l" rtl="0">
              <a:spcBef>
                <a:spcPts val="0"/>
              </a:spcBef>
              <a:spcAft>
                <a:spcPts val="0"/>
              </a:spcAft>
              <a:buNone/>
            </a:pPr>
            <a:r>
              <a:rPr lang="en">
                <a:solidFill>
                  <a:schemeClr val="dk1"/>
                </a:solidFill>
              </a:rPr>
              <a:t>Not so straight forward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failing to convince Yelp to return results for a single set of data for those 14k zip codes, we reduced it to 27,606, which it still consistently returned errors for, despite having a stated limit of 5k individual API calls a day. Eventually, we had to break the zips down into individual state files and run each separately, and divide both Texas and California into two parts because we’d return errors if any zip code file had more than 1k entries.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 Started off with: 27,606 results in individual state files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“Globbed” the 8 csv files together: 27,458 results*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Dropped duplicates: 13,248 results because Yelp’s required use of a radius resulted in significant duplication of results in some areas.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2f808d11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12f808d11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n" sz="1050">
                <a:solidFill>
                  <a:schemeClr val="dk1"/>
                </a:solidFill>
              </a:rPr>
              <a:t>Joined the Yelp and HH Income tables together and dropped the address, latitude, and longitude columns because they were no longer needed.</a:t>
            </a:r>
            <a:endParaRPr sz="1050">
              <a:solidFill>
                <a:schemeClr val="dk1"/>
              </a:solidFill>
            </a:endParaRPr>
          </a:p>
          <a:p>
            <a:pPr marL="0" lvl="0" indent="0" algn="l" rtl="0">
              <a:lnSpc>
                <a:spcPct val="135714"/>
              </a:lnSpc>
              <a:spcBef>
                <a:spcPts val="0"/>
              </a:spcBef>
              <a:spcAft>
                <a:spcPts val="0"/>
              </a:spcAft>
              <a:buNone/>
            </a:pPr>
            <a:endParaRPr sz="1050">
              <a:solidFill>
                <a:schemeClr val="dk1"/>
              </a:solidFill>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rPr>
              <a:t>We originally performed a FULL JOIN on the data in an attempt to retain all information from both files. In deciding which of the two zip code columns to drop, though, we discovered that the the HH Income file included 1,164 rows with null values for zip code. Since we were very intentional about dropping all null values during initial cleaning of that dataset, we assume that this must indicate that some restaurants were located in non-residential  zip code areas that would not appear in the HH Income dataset. We changed our join from FULL to INNER to remove these null values, which further reduced our dataset to 12,084.</a:t>
            </a:r>
            <a:endParaRPr sz="1050">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30293e144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30293e144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Maps Placeholder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2bd158e32e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2bd158e32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Clr>
                <a:schemeClr val="dk1"/>
              </a:buClr>
              <a:buSzPts val="1100"/>
              <a:buFont typeface="Arial"/>
              <a:buNone/>
            </a:pPr>
            <a:r>
              <a:rPr lang="en" sz="1200">
                <a:solidFill>
                  <a:srgbClr val="595959"/>
                </a:solidFill>
                <a:latin typeface="Lato"/>
                <a:ea typeface="Lato"/>
                <a:cs typeface="Lato"/>
                <a:sym typeface="Lato"/>
              </a:rPr>
              <a:t>Deep</a:t>
            </a:r>
            <a:endParaRPr sz="1200">
              <a:solidFill>
                <a:srgbClr val="595959"/>
              </a:solidFill>
              <a:latin typeface="Lato"/>
              <a:ea typeface="Lato"/>
              <a:cs typeface="Lato"/>
              <a:sym typeface="Lato"/>
            </a:endParaRPr>
          </a:p>
          <a:p>
            <a:pPr marL="0" lvl="0" indent="0" algn="l" rtl="0">
              <a:spcBef>
                <a:spcPts val="1200"/>
              </a:spcBef>
              <a:spcAft>
                <a:spcPts val="0"/>
              </a:spcAft>
              <a:buClr>
                <a:schemeClr val="dk1"/>
              </a:buClr>
              <a:buSzPts val="1100"/>
              <a:buFont typeface="Arial"/>
              <a:buNone/>
            </a:pPr>
            <a:r>
              <a:rPr lang="en" sz="1200">
                <a:solidFill>
                  <a:srgbClr val="595959"/>
                </a:solidFill>
                <a:latin typeface="Lato"/>
                <a:ea typeface="Lato"/>
                <a:cs typeface="Lato"/>
                <a:sym typeface="Lato"/>
              </a:rPr>
              <a:t>Round 1: simple linear regression with all 12,804 data points</a:t>
            </a:r>
            <a:endParaRPr sz="1200">
              <a:solidFill>
                <a:srgbClr val="595959"/>
              </a:solidFill>
              <a:latin typeface="Lato"/>
              <a:ea typeface="Lato"/>
              <a:cs typeface="Lato"/>
              <a:sym typeface="Lato"/>
            </a:endParaRPr>
          </a:p>
          <a:p>
            <a:pPr marL="0" lvl="0" indent="0" algn="l" rtl="0">
              <a:spcBef>
                <a:spcPts val="1200"/>
              </a:spcBef>
              <a:spcAft>
                <a:spcPts val="0"/>
              </a:spcAft>
              <a:buClr>
                <a:schemeClr val="dk1"/>
              </a:buClr>
              <a:buSzPts val="1100"/>
              <a:buFont typeface="Arial"/>
              <a:buNone/>
            </a:pPr>
            <a:r>
              <a:rPr lang="en" sz="1200">
                <a:solidFill>
                  <a:srgbClr val="595959"/>
                </a:solidFill>
                <a:latin typeface="Lato"/>
                <a:ea typeface="Lato"/>
                <a:cs typeface="Lato"/>
                <a:sym typeface="Lato"/>
              </a:rPr>
              <a:t>Round 2: simple linear regression, removing the cluster of results at the $300k limit</a:t>
            </a:r>
            <a:endParaRPr sz="1200">
              <a:solidFill>
                <a:srgbClr val="595959"/>
              </a:solidFill>
              <a:latin typeface="Lato"/>
              <a:ea typeface="Lato"/>
              <a:cs typeface="Lato"/>
              <a:sym typeface="Lato"/>
            </a:endParaRPr>
          </a:p>
          <a:p>
            <a:pPr marL="0" lvl="0" indent="0" algn="l" rtl="0">
              <a:spcBef>
                <a:spcPts val="1200"/>
              </a:spcBef>
              <a:spcAft>
                <a:spcPts val="0"/>
              </a:spcAft>
              <a:buClr>
                <a:schemeClr val="dk1"/>
              </a:buClr>
              <a:buSzPts val="1100"/>
              <a:buFont typeface="Arial"/>
              <a:buNone/>
            </a:pPr>
            <a:r>
              <a:rPr lang="en" sz="1200">
                <a:solidFill>
                  <a:srgbClr val="595959"/>
                </a:solidFill>
                <a:latin typeface="Lato"/>
                <a:ea typeface="Lato"/>
                <a:cs typeface="Lato"/>
                <a:sym typeface="Lato"/>
              </a:rPr>
              <a:t>Round 3: multiple linear regression with all 12,804 data points but only using data for the top 5 most popular “types” of fast food restaurant</a:t>
            </a:r>
            <a:endParaRPr/>
          </a:p>
          <a:p>
            <a:pPr marL="0" lvl="0" indent="0" algn="l" rtl="0">
              <a:spcBef>
                <a:spcPts val="1200"/>
              </a:spcBef>
              <a:spcAft>
                <a:spcPts val="0"/>
              </a:spcAft>
              <a:buNone/>
            </a:pPr>
            <a:endParaRPr/>
          </a:p>
          <a:p>
            <a:pPr marL="0" lvl="0" indent="0" algn="l" rtl="0">
              <a:spcBef>
                <a:spcPts val="0"/>
              </a:spcBef>
              <a:spcAft>
                <a:spcPts val="0"/>
              </a:spcAft>
              <a:buNone/>
            </a:pPr>
            <a:r>
              <a:rPr lang="en"/>
              <a:t>Audience participation time: Can anyone guess what the most common type of food returned from the Yelp API scrape? 				Hotdogs!</a:t>
            </a:r>
            <a:endParaRPr/>
          </a:p>
          <a:p>
            <a:pPr marL="0" lvl="0" indent="0" algn="l" rtl="0">
              <a:spcBef>
                <a:spcPts val="0"/>
              </a:spcBef>
              <a:spcAft>
                <a:spcPts val="0"/>
              </a:spcAft>
              <a:buNone/>
            </a:pPr>
            <a:endParaRPr/>
          </a:p>
          <a:p>
            <a:pPr marL="0" lvl="0" indent="0" algn="l" rtl="0">
              <a:spcBef>
                <a:spcPts val="0"/>
              </a:spcBef>
              <a:spcAft>
                <a:spcPts val="0"/>
              </a:spcAft>
              <a:buNone/>
            </a:pPr>
            <a:r>
              <a:rPr lang="en"/>
              <a:t>✓ Description of data preprocessing </a:t>
            </a:r>
            <a:endParaRPr/>
          </a:p>
          <a:p>
            <a:pPr marL="0" lvl="0" indent="0" algn="l" rtl="0">
              <a:spcBef>
                <a:spcPts val="0"/>
              </a:spcBef>
              <a:spcAft>
                <a:spcPts val="0"/>
              </a:spcAft>
              <a:buNone/>
            </a:pPr>
            <a:r>
              <a:rPr lang="en"/>
              <a:t>✓ Description of feature engineering and the feature selection, including their decision-making process </a:t>
            </a:r>
            <a:endParaRPr/>
          </a:p>
          <a:p>
            <a:pPr marL="0" lvl="0" indent="0" algn="l" rtl="0">
              <a:spcBef>
                <a:spcPts val="0"/>
              </a:spcBef>
              <a:spcAft>
                <a:spcPts val="0"/>
              </a:spcAft>
              <a:buNone/>
            </a:pPr>
            <a:r>
              <a:rPr lang="en"/>
              <a:t>✓ Description of how data was split into training and testing sets- 75% training and 25% testing</a:t>
            </a:r>
            <a:endParaRPr/>
          </a:p>
          <a:p>
            <a:pPr marL="0" lvl="0" indent="0" algn="l" rtl="0">
              <a:spcBef>
                <a:spcPts val="0"/>
              </a:spcBef>
              <a:spcAft>
                <a:spcPts val="0"/>
              </a:spcAft>
              <a:buNone/>
            </a:pPr>
            <a:r>
              <a:rPr lang="en"/>
              <a:t>✓ Explanation of model choice, including limitations and benefits </a:t>
            </a:r>
            <a:endParaRPr/>
          </a:p>
          <a:p>
            <a:pPr marL="0" lvl="0" indent="0" algn="l" rtl="0">
              <a:spcBef>
                <a:spcPts val="0"/>
              </a:spcBef>
              <a:spcAft>
                <a:spcPts val="0"/>
              </a:spcAft>
              <a:buNone/>
            </a:pPr>
            <a:r>
              <a:rPr lang="en"/>
              <a:t>✓ Explanation of changes in model choice (if changes occurred between the Segment 2 and Segment 3 deliverables) </a:t>
            </a:r>
            <a:endParaRPr/>
          </a:p>
          <a:p>
            <a:pPr marL="0" lvl="0" indent="0" algn="l" rtl="0">
              <a:spcBef>
                <a:spcPts val="0"/>
              </a:spcBef>
              <a:spcAft>
                <a:spcPts val="0"/>
              </a:spcAft>
              <a:buNone/>
            </a:pPr>
            <a:r>
              <a:rPr lang="en"/>
              <a:t>✓ Description of how they have trained the model thus far, and any additional training that will take place </a:t>
            </a:r>
            <a:endParaRPr/>
          </a:p>
          <a:p>
            <a:pPr marL="0" lvl="0" indent="0" algn="l" rtl="0">
              <a:spcBef>
                <a:spcPts val="0"/>
              </a:spcBef>
              <a:spcAft>
                <a:spcPts val="0"/>
              </a:spcAft>
              <a:buNone/>
            </a:pPr>
            <a:endParaRPr/>
          </a:p>
          <a:p>
            <a:pPr marL="0" lvl="0" indent="0" algn="l" rtl="0">
              <a:spcBef>
                <a:spcPts val="1200"/>
              </a:spcBef>
              <a:spcAft>
                <a:spcPts val="1200"/>
              </a:spcAft>
              <a:buClr>
                <a:schemeClr val="dk1"/>
              </a:buClr>
              <a:buSzPts val="11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bd158e32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bd158e32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a:solidFill>
                  <a:srgbClr val="595959"/>
                </a:solidFill>
                <a:latin typeface="Lato"/>
                <a:ea typeface="Lato"/>
                <a:cs typeface="Lato"/>
                <a:sym typeface="Lato"/>
              </a:rPr>
              <a:t>Deep</a:t>
            </a:r>
            <a:endParaRPr sz="1300">
              <a:solidFill>
                <a:srgbClr val="595959"/>
              </a:solidFill>
              <a:latin typeface="Lato"/>
              <a:ea typeface="Lato"/>
              <a:cs typeface="Lato"/>
              <a:sym typeface="Lato"/>
            </a:endParaRPr>
          </a:p>
          <a:p>
            <a:pPr marL="457200" lvl="0" indent="-311150" algn="l" rtl="0">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The initial analysis showed a weak positive correlation between our independent variable - density of fast food restaurants - and our dependent variable - median income. </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Because the correlation was so weak,  we decided to run the numbers are few more times with further adjustments to the data to see if those changes made any difference. </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Removing the potential outliers of extremely high median incomes clustered at the $300k line resulted in an even weaker slope/ correlation</a:t>
            </a:r>
            <a:endParaRPr sz="1300">
              <a:solidFill>
                <a:srgbClr val="595959"/>
              </a:solidFill>
              <a:highlight>
                <a:schemeClr val="accent4"/>
              </a:highlight>
              <a:latin typeface="Lato"/>
              <a:ea typeface="Lato"/>
              <a:cs typeface="Lato"/>
              <a:sym typeface="La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Comparing Fast Food Restaurant Density to Median Household Income</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605"/>
              <a:buNone/>
            </a:pPr>
            <a:r>
              <a:rPr lang="en" sz="1280" b="1"/>
              <a:t>Group 5</a:t>
            </a:r>
            <a:endParaRPr sz="1280" b="1"/>
          </a:p>
          <a:p>
            <a:pPr marL="0" lvl="0" indent="0" algn="l" rtl="0">
              <a:lnSpc>
                <a:spcPct val="80000"/>
              </a:lnSpc>
              <a:spcBef>
                <a:spcPts val="0"/>
              </a:spcBef>
              <a:spcAft>
                <a:spcPts val="0"/>
              </a:spcAft>
              <a:buSzPts val="605"/>
              <a:buNone/>
            </a:pPr>
            <a:r>
              <a:rPr lang="en" sz="1280"/>
              <a:t>Michael Battaglia, Sarah Gearardo, Deep Ghosh, </a:t>
            </a:r>
            <a:endParaRPr sz="1280"/>
          </a:p>
          <a:p>
            <a:pPr marL="0" lvl="0" indent="0" algn="l" rtl="0">
              <a:lnSpc>
                <a:spcPct val="80000"/>
              </a:lnSpc>
              <a:spcBef>
                <a:spcPts val="0"/>
              </a:spcBef>
              <a:spcAft>
                <a:spcPts val="0"/>
              </a:spcAft>
              <a:buSzPts val="605"/>
              <a:buNone/>
            </a:pPr>
            <a:r>
              <a:rPr lang="en" sz="1280"/>
              <a:t>Julie Magro, Melissa Nondorf</a:t>
            </a:r>
            <a:endParaRPr sz="128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a:alphaModFix/>
          </a:blip>
          <a:stretch>
            <a:fillRect/>
          </a:stretch>
        </p:blipFill>
        <p:spPr>
          <a:xfrm>
            <a:off x="1800050" y="500800"/>
            <a:ext cx="5480975" cy="4642701"/>
          </a:xfrm>
          <a:prstGeom prst="rect">
            <a:avLst/>
          </a:prstGeom>
          <a:noFill/>
          <a:ln>
            <a:noFill/>
          </a:ln>
        </p:spPr>
      </p:pic>
      <p:pic>
        <p:nvPicPr>
          <p:cNvPr id="154" name="Google Shape;154;p22"/>
          <p:cNvPicPr preferRelativeResize="0"/>
          <p:nvPr/>
        </p:nvPicPr>
        <p:blipFill>
          <a:blip r:embed="rId4">
            <a:alphaModFix/>
          </a:blip>
          <a:stretch>
            <a:fillRect/>
          </a:stretch>
        </p:blipFill>
        <p:spPr>
          <a:xfrm>
            <a:off x="4988550" y="1542175"/>
            <a:ext cx="1870097" cy="3601325"/>
          </a:xfrm>
          <a:prstGeom prst="rect">
            <a:avLst/>
          </a:prstGeom>
          <a:noFill/>
          <a:ln>
            <a:noFill/>
          </a:ln>
        </p:spPr>
      </p:pic>
      <p:sp>
        <p:nvSpPr>
          <p:cNvPr id="155" name="Google Shape;155;p22"/>
          <p:cNvSpPr/>
          <p:nvPr/>
        </p:nvSpPr>
        <p:spPr>
          <a:xfrm>
            <a:off x="1779275" y="1422525"/>
            <a:ext cx="280500" cy="353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Parsing out the Most Popular Types of Fast Food</a:t>
            </a:r>
            <a:endParaRPr/>
          </a:p>
        </p:txBody>
      </p:sp>
      <p:pic>
        <p:nvPicPr>
          <p:cNvPr id="161" name="Google Shape;161;p23"/>
          <p:cNvPicPr preferRelativeResize="0"/>
          <p:nvPr/>
        </p:nvPicPr>
        <p:blipFill>
          <a:blip r:embed="rId3">
            <a:alphaModFix/>
          </a:blip>
          <a:stretch>
            <a:fillRect/>
          </a:stretch>
        </p:blipFill>
        <p:spPr>
          <a:xfrm>
            <a:off x="2625450" y="2110150"/>
            <a:ext cx="3381375" cy="2486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4"/>
          <p:cNvPicPr preferRelativeResize="0"/>
          <p:nvPr/>
        </p:nvPicPr>
        <p:blipFill>
          <a:blip r:embed="rId3">
            <a:alphaModFix/>
          </a:blip>
          <a:stretch>
            <a:fillRect/>
          </a:stretch>
        </p:blipFill>
        <p:spPr>
          <a:xfrm>
            <a:off x="1210863" y="59775"/>
            <a:ext cx="6562725" cy="4857750"/>
          </a:xfrm>
          <a:prstGeom prst="rect">
            <a:avLst/>
          </a:prstGeom>
          <a:noFill/>
          <a:ln>
            <a:noFill/>
          </a:ln>
        </p:spPr>
      </p:pic>
      <p:sp>
        <p:nvSpPr>
          <p:cNvPr id="167" name="Google Shape;167;p24"/>
          <p:cNvSpPr/>
          <p:nvPr/>
        </p:nvSpPr>
        <p:spPr>
          <a:xfrm>
            <a:off x="1210875" y="2733575"/>
            <a:ext cx="47397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4"/>
          <p:cNvSpPr/>
          <p:nvPr/>
        </p:nvSpPr>
        <p:spPr>
          <a:xfrm>
            <a:off x="5247375" y="2733475"/>
            <a:ext cx="7032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4"/>
          <p:cNvSpPr/>
          <p:nvPr/>
        </p:nvSpPr>
        <p:spPr>
          <a:xfrm>
            <a:off x="1210875" y="2733475"/>
            <a:ext cx="10548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4"/>
          <p:cNvSpPr/>
          <p:nvPr/>
        </p:nvSpPr>
        <p:spPr>
          <a:xfrm>
            <a:off x="4375225" y="455750"/>
            <a:ext cx="3164100" cy="39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4"/>
          <p:cNvSpPr/>
          <p:nvPr/>
        </p:nvSpPr>
        <p:spPr>
          <a:xfrm>
            <a:off x="7604425" y="1015675"/>
            <a:ext cx="481800" cy="208500"/>
          </a:xfrm>
          <a:prstGeom prst="lef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4"/>
          <p:cNvSpPr txBox="1"/>
          <p:nvPr/>
        </p:nvSpPr>
        <p:spPr>
          <a:xfrm>
            <a:off x="585975" y="4817950"/>
            <a:ext cx="81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Lato"/>
                <a:ea typeface="Lato"/>
                <a:cs typeface="Lato"/>
                <a:sym typeface="Lato"/>
              </a:rPr>
              <a:t>Median Household Income = </a:t>
            </a:r>
            <a:r>
              <a:rPr lang="en" sz="1000">
                <a:solidFill>
                  <a:srgbClr val="FF0000"/>
                </a:solidFill>
                <a:highlight>
                  <a:srgbClr val="FFFF00"/>
                </a:highlight>
                <a:latin typeface="Lato"/>
                <a:ea typeface="Lato"/>
                <a:cs typeface="Lato"/>
                <a:sym typeface="Lato"/>
              </a:rPr>
              <a:t>10050 </a:t>
            </a:r>
            <a:r>
              <a:rPr lang="en" sz="1000">
                <a:solidFill>
                  <a:srgbClr val="FF0000"/>
                </a:solidFill>
                <a:latin typeface="Lato"/>
                <a:ea typeface="Lato"/>
                <a:cs typeface="Lato"/>
                <a:sym typeface="Lato"/>
              </a:rPr>
              <a:t>- 6.15  </a:t>
            </a:r>
            <a:r>
              <a:rPr lang="en" sz="1000" i="1">
                <a:solidFill>
                  <a:srgbClr val="FF0000"/>
                </a:solidFill>
                <a:latin typeface="Lato"/>
                <a:ea typeface="Lato"/>
                <a:cs typeface="Lato"/>
                <a:sym typeface="Lato"/>
              </a:rPr>
              <a:t>burger_count</a:t>
            </a:r>
            <a:r>
              <a:rPr lang="en" sz="1000">
                <a:solidFill>
                  <a:srgbClr val="FF0000"/>
                </a:solidFill>
                <a:latin typeface="Lato"/>
                <a:ea typeface="Lato"/>
                <a:cs typeface="Lato"/>
                <a:sym typeface="Lato"/>
              </a:rPr>
              <a:t> - 279.59 </a:t>
            </a:r>
            <a:r>
              <a:rPr lang="en" sz="1000" i="1">
                <a:solidFill>
                  <a:srgbClr val="FF0000"/>
                </a:solidFill>
                <a:latin typeface="Lato"/>
                <a:ea typeface="Lato"/>
                <a:cs typeface="Lato"/>
                <a:sym typeface="Lato"/>
              </a:rPr>
              <a:t>hotdog_count </a:t>
            </a:r>
            <a:r>
              <a:rPr lang="en" sz="1000">
                <a:solidFill>
                  <a:srgbClr val="FF0000"/>
                </a:solidFill>
                <a:latin typeface="Lato"/>
                <a:ea typeface="Lato"/>
                <a:cs typeface="Lato"/>
                <a:sym typeface="Lato"/>
              </a:rPr>
              <a:t>+ 439.48 </a:t>
            </a:r>
            <a:r>
              <a:rPr lang="en" sz="1000" i="1">
                <a:solidFill>
                  <a:srgbClr val="FF0000"/>
                </a:solidFill>
                <a:latin typeface="Lato"/>
                <a:ea typeface="Lato"/>
                <a:cs typeface="Lato"/>
                <a:sym typeface="Lato"/>
              </a:rPr>
              <a:t>mex_count </a:t>
            </a:r>
            <a:r>
              <a:rPr lang="en" sz="1000">
                <a:solidFill>
                  <a:srgbClr val="FF0000"/>
                </a:solidFill>
                <a:latin typeface="Lato"/>
                <a:ea typeface="Lato"/>
                <a:cs typeface="Lato"/>
                <a:sym typeface="Lato"/>
              </a:rPr>
              <a:t>+ 4856.32  </a:t>
            </a:r>
            <a:r>
              <a:rPr lang="en" sz="1000" i="1">
                <a:solidFill>
                  <a:srgbClr val="FF0000"/>
                </a:solidFill>
                <a:latin typeface="Lato"/>
                <a:ea typeface="Lato"/>
                <a:cs typeface="Lato"/>
                <a:sym typeface="Lato"/>
              </a:rPr>
              <a:t>pizza_count </a:t>
            </a:r>
            <a:r>
              <a:rPr lang="en" sz="1000">
                <a:solidFill>
                  <a:srgbClr val="FF0000"/>
                </a:solidFill>
                <a:latin typeface="Lato"/>
                <a:ea typeface="Lato"/>
                <a:cs typeface="Lato"/>
                <a:sym typeface="Lato"/>
              </a:rPr>
              <a:t>+ 2968.75 </a:t>
            </a:r>
            <a:r>
              <a:rPr lang="en" sz="1000" i="1">
                <a:solidFill>
                  <a:srgbClr val="FF0000"/>
                </a:solidFill>
                <a:latin typeface="Lato"/>
                <a:ea typeface="Lato"/>
                <a:cs typeface="Lato"/>
                <a:sym typeface="Lato"/>
              </a:rPr>
              <a:t>deli_count </a:t>
            </a:r>
            <a:endParaRPr sz="1000">
              <a:solidFill>
                <a:srgbClr val="FF0000"/>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 Analysis</a:t>
            </a:r>
            <a:endParaRPr/>
          </a:p>
        </p:txBody>
      </p:sp>
      <p:sp>
        <p:nvSpPr>
          <p:cNvPr id="178" name="Google Shape;178;p25"/>
          <p:cNvSpPr txBox="1">
            <a:spLocks noGrp="1"/>
          </p:cNvSpPr>
          <p:nvPr>
            <p:ph type="body" idx="1"/>
          </p:nvPr>
        </p:nvSpPr>
        <p:spPr>
          <a:xfrm>
            <a:off x="729450" y="2039325"/>
            <a:ext cx="7688700" cy="2863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770"/>
              <a:buNone/>
            </a:pPr>
            <a:r>
              <a:rPr lang="en" b="1"/>
              <a:t>Benefits of our Chosen Models</a:t>
            </a:r>
            <a:endParaRPr/>
          </a:p>
          <a:p>
            <a:pPr marL="457200" lvl="0" indent="-311150" algn="l" rtl="0">
              <a:lnSpc>
                <a:spcPct val="95000"/>
              </a:lnSpc>
              <a:spcBef>
                <a:spcPts val="1200"/>
              </a:spcBef>
              <a:spcAft>
                <a:spcPts val="0"/>
              </a:spcAft>
              <a:buSzPts val="1300"/>
              <a:buChar char="-"/>
            </a:pPr>
            <a:r>
              <a:rPr lang="en"/>
              <a:t>Able to analyze multiple restaurant types individually</a:t>
            </a:r>
            <a:endParaRPr/>
          </a:p>
          <a:p>
            <a:pPr marL="457200" lvl="0" indent="-311150" algn="l" rtl="0">
              <a:lnSpc>
                <a:spcPct val="95000"/>
              </a:lnSpc>
              <a:spcBef>
                <a:spcPts val="0"/>
              </a:spcBef>
              <a:spcAft>
                <a:spcPts val="0"/>
              </a:spcAft>
              <a:buSzPts val="1300"/>
              <a:buChar char="-"/>
            </a:pPr>
            <a:r>
              <a:rPr lang="en"/>
              <a:t>Simple to understand variables (positive slope = higher income)</a:t>
            </a:r>
            <a:endParaRPr/>
          </a:p>
          <a:p>
            <a:pPr marL="0" lvl="0" indent="0" algn="l" rtl="0">
              <a:lnSpc>
                <a:spcPct val="95000"/>
              </a:lnSpc>
              <a:spcBef>
                <a:spcPts val="1200"/>
              </a:spcBef>
              <a:spcAft>
                <a:spcPts val="0"/>
              </a:spcAft>
              <a:buNone/>
            </a:pPr>
            <a:r>
              <a:rPr lang="en" b="1"/>
              <a:t>Limitations</a:t>
            </a:r>
            <a:endParaRPr b="1"/>
          </a:p>
          <a:p>
            <a:pPr marL="457200" lvl="0" indent="-311150" algn="l" rtl="0">
              <a:lnSpc>
                <a:spcPct val="95000"/>
              </a:lnSpc>
              <a:spcBef>
                <a:spcPts val="1200"/>
              </a:spcBef>
              <a:spcAft>
                <a:spcPts val="0"/>
              </a:spcAft>
              <a:buSzPts val="1300"/>
              <a:buChar char="-"/>
            </a:pPr>
            <a:r>
              <a:rPr lang="en"/>
              <a:t>More forgiving alpha level = Higher false positive rate</a:t>
            </a:r>
            <a:endParaRPr/>
          </a:p>
          <a:p>
            <a:pPr marL="457200" lvl="0" indent="-311150" algn="l" rtl="0">
              <a:lnSpc>
                <a:spcPct val="95000"/>
              </a:lnSpc>
              <a:spcBef>
                <a:spcPts val="0"/>
              </a:spcBef>
              <a:spcAft>
                <a:spcPts val="0"/>
              </a:spcAft>
              <a:buSzPts val="1300"/>
              <a:buChar char="-"/>
            </a:pPr>
            <a:r>
              <a:rPr lang="en"/>
              <a:t>Simple Linear Regression was not enough</a:t>
            </a:r>
            <a:endParaRPr/>
          </a:p>
          <a:p>
            <a:pPr marL="457200" lvl="0" indent="-311150" algn="l" rtl="0">
              <a:lnSpc>
                <a:spcPct val="95000"/>
              </a:lnSpc>
              <a:spcBef>
                <a:spcPts val="0"/>
              </a:spcBef>
              <a:spcAft>
                <a:spcPts val="0"/>
              </a:spcAft>
              <a:buSzPts val="1300"/>
              <a:buChar char="-"/>
            </a:pPr>
            <a:r>
              <a:rPr lang="en"/>
              <a:t>Only 5 Restaurant types</a:t>
            </a:r>
            <a:endParaRPr/>
          </a:p>
          <a:p>
            <a:pPr marL="457200" lvl="0" indent="-311150" algn="l" rtl="0">
              <a:lnSpc>
                <a:spcPct val="95000"/>
              </a:lnSpc>
              <a:spcBef>
                <a:spcPts val="0"/>
              </a:spcBef>
              <a:spcAft>
                <a:spcPts val="0"/>
              </a:spcAft>
              <a:buSzPts val="1300"/>
              <a:buChar char="-"/>
            </a:pPr>
            <a:r>
              <a:rPr lang="en"/>
              <a:t>Linear variables, not categorical</a:t>
            </a:r>
            <a:endParaRPr/>
          </a:p>
        </p:txBody>
      </p:sp>
      <p:pic>
        <p:nvPicPr>
          <p:cNvPr id="179" name="Google Shape;179;p25"/>
          <p:cNvPicPr preferRelativeResize="0"/>
          <p:nvPr/>
        </p:nvPicPr>
        <p:blipFill>
          <a:blip r:embed="rId3">
            <a:alphaModFix/>
          </a:blip>
          <a:stretch>
            <a:fillRect/>
          </a:stretch>
        </p:blipFill>
        <p:spPr>
          <a:xfrm>
            <a:off x="7426350" y="1773950"/>
            <a:ext cx="1532550" cy="1149400"/>
          </a:xfrm>
          <a:prstGeom prst="rect">
            <a:avLst/>
          </a:prstGeom>
          <a:noFill/>
          <a:ln>
            <a:noFill/>
          </a:ln>
        </p:spPr>
      </p:pic>
      <p:pic>
        <p:nvPicPr>
          <p:cNvPr id="180" name="Google Shape;180;p25"/>
          <p:cNvPicPr preferRelativeResize="0"/>
          <p:nvPr/>
        </p:nvPicPr>
        <p:blipFill>
          <a:blip r:embed="rId4">
            <a:alphaModFix/>
          </a:blip>
          <a:stretch>
            <a:fillRect/>
          </a:stretch>
        </p:blipFill>
        <p:spPr>
          <a:xfrm>
            <a:off x="7427275" y="558399"/>
            <a:ext cx="1530688" cy="1149400"/>
          </a:xfrm>
          <a:prstGeom prst="rect">
            <a:avLst/>
          </a:prstGeom>
          <a:noFill/>
          <a:ln>
            <a:noFill/>
          </a:ln>
        </p:spPr>
      </p:pic>
      <p:pic>
        <p:nvPicPr>
          <p:cNvPr id="181" name="Google Shape;181;p25"/>
          <p:cNvPicPr preferRelativeResize="0"/>
          <p:nvPr/>
        </p:nvPicPr>
        <p:blipFill>
          <a:blip r:embed="rId5">
            <a:alphaModFix/>
          </a:blip>
          <a:stretch>
            <a:fillRect/>
          </a:stretch>
        </p:blipFill>
        <p:spPr>
          <a:xfrm>
            <a:off x="7282483" y="3061800"/>
            <a:ext cx="1820275" cy="10570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Overall Study Analysis</a:t>
            </a:r>
            <a:endParaRPr/>
          </a:p>
        </p:txBody>
      </p:sp>
      <p:sp>
        <p:nvSpPr>
          <p:cNvPr id="187" name="Google Shape;187;p26"/>
          <p:cNvSpPr txBox="1">
            <a:spLocks noGrp="1"/>
          </p:cNvSpPr>
          <p:nvPr>
            <p:ph type="body" idx="1"/>
          </p:nvPr>
        </p:nvSpPr>
        <p:spPr>
          <a:xfrm>
            <a:off x="612775" y="197842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Data time frame?</a:t>
            </a:r>
            <a:endParaRPr/>
          </a:p>
          <a:p>
            <a:pPr marL="457200" lvl="0" indent="-311150" algn="l" rtl="0">
              <a:spcBef>
                <a:spcPts val="0"/>
              </a:spcBef>
              <a:spcAft>
                <a:spcPts val="0"/>
              </a:spcAft>
              <a:buSzPts val="1300"/>
              <a:buChar char="●"/>
            </a:pPr>
            <a:r>
              <a:rPr lang="en"/>
              <a:t>Unexplained data loss in the ETL process </a:t>
            </a:r>
            <a:endParaRPr/>
          </a:p>
          <a:p>
            <a:pPr marL="457200" lvl="0" indent="-311150" algn="l" rtl="0">
              <a:spcBef>
                <a:spcPts val="0"/>
              </a:spcBef>
              <a:spcAft>
                <a:spcPts val="0"/>
              </a:spcAft>
              <a:buSzPts val="1300"/>
              <a:buChar char="●"/>
            </a:pPr>
            <a:r>
              <a:rPr lang="en"/>
              <a:t>State selection process</a:t>
            </a:r>
            <a:endParaRPr/>
          </a:p>
          <a:p>
            <a:pPr marL="457200" lvl="0" indent="-311150" algn="l" rtl="0">
              <a:spcBef>
                <a:spcPts val="0"/>
              </a:spcBef>
              <a:spcAft>
                <a:spcPts val="0"/>
              </a:spcAft>
              <a:buSzPts val="1300"/>
              <a:buChar char="●"/>
            </a:pPr>
            <a:r>
              <a:rPr lang="en"/>
              <a:t>Yelp search radius selection process</a:t>
            </a:r>
            <a:endParaRPr/>
          </a:p>
          <a:p>
            <a:pPr marL="457200" lvl="0" indent="-311150" algn="l" rtl="0">
              <a:spcBef>
                <a:spcPts val="0"/>
              </a:spcBef>
              <a:spcAft>
                <a:spcPts val="0"/>
              </a:spcAft>
              <a:buSzPts val="1300"/>
              <a:buChar char="●"/>
            </a:pPr>
            <a:r>
              <a:rPr lang="en"/>
              <a:t>What counts as “fast food”?</a:t>
            </a:r>
            <a:endParaRPr/>
          </a:p>
          <a:p>
            <a:pPr marL="0" lvl="0" indent="0" algn="l" rtl="0">
              <a:spcBef>
                <a:spcPts val="1200"/>
              </a:spcBef>
              <a:spcAft>
                <a:spcPts val="1200"/>
              </a:spcAft>
              <a:buNone/>
            </a:pPr>
            <a:endParaRPr/>
          </a:p>
        </p:txBody>
      </p:sp>
      <p:pic>
        <p:nvPicPr>
          <p:cNvPr id="188" name="Google Shape;188;p26"/>
          <p:cNvPicPr preferRelativeResize="0"/>
          <p:nvPr/>
        </p:nvPicPr>
        <p:blipFill rotWithShape="1">
          <a:blip r:embed="rId3">
            <a:alphaModFix/>
          </a:blip>
          <a:srcRect l="19415" t="29285" r="19720" b="28289"/>
          <a:stretch/>
        </p:blipFill>
        <p:spPr>
          <a:xfrm>
            <a:off x="7670750" y="482225"/>
            <a:ext cx="1084975" cy="1135176"/>
          </a:xfrm>
          <a:prstGeom prst="rect">
            <a:avLst/>
          </a:prstGeom>
          <a:noFill/>
          <a:ln>
            <a:noFill/>
          </a:ln>
        </p:spPr>
      </p:pic>
      <p:pic>
        <p:nvPicPr>
          <p:cNvPr id="189" name="Google Shape;189;p26"/>
          <p:cNvPicPr preferRelativeResize="0"/>
          <p:nvPr/>
        </p:nvPicPr>
        <p:blipFill>
          <a:blip r:embed="rId4">
            <a:alphaModFix/>
          </a:blip>
          <a:stretch>
            <a:fillRect/>
          </a:stretch>
        </p:blipFill>
        <p:spPr>
          <a:xfrm>
            <a:off x="7334100" y="2757188"/>
            <a:ext cx="1758278" cy="1135175"/>
          </a:xfrm>
          <a:prstGeom prst="rect">
            <a:avLst/>
          </a:prstGeom>
          <a:noFill/>
          <a:ln>
            <a:noFill/>
          </a:ln>
        </p:spPr>
      </p:pic>
      <p:pic>
        <p:nvPicPr>
          <p:cNvPr id="190" name="Google Shape;190;p26"/>
          <p:cNvPicPr preferRelativeResize="0"/>
          <p:nvPr/>
        </p:nvPicPr>
        <p:blipFill>
          <a:blip r:embed="rId5">
            <a:alphaModFix/>
          </a:blip>
          <a:stretch>
            <a:fillRect/>
          </a:stretch>
        </p:blipFill>
        <p:spPr>
          <a:xfrm>
            <a:off x="7456063" y="1677658"/>
            <a:ext cx="1514351" cy="1019275"/>
          </a:xfrm>
          <a:prstGeom prst="rect">
            <a:avLst/>
          </a:prstGeom>
          <a:noFill/>
          <a:ln>
            <a:noFill/>
          </a:ln>
        </p:spPr>
      </p:pic>
      <p:pic>
        <p:nvPicPr>
          <p:cNvPr id="191" name="Google Shape;191;p26"/>
          <p:cNvPicPr preferRelativeResize="0"/>
          <p:nvPr/>
        </p:nvPicPr>
        <p:blipFill>
          <a:blip r:embed="rId6">
            <a:alphaModFix/>
          </a:blip>
          <a:stretch>
            <a:fillRect/>
          </a:stretch>
        </p:blipFill>
        <p:spPr>
          <a:xfrm>
            <a:off x="7361850" y="3892375"/>
            <a:ext cx="1702763" cy="113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27"/>
          <p:cNvPicPr preferRelativeResize="0"/>
          <p:nvPr/>
        </p:nvPicPr>
        <p:blipFill>
          <a:blip r:embed="rId3">
            <a:alphaModFix/>
          </a:blip>
          <a:stretch>
            <a:fillRect/>
          </a:stretch>
        </p:blipFill>
        <p:spPr>
          <a:xfrm>
            <a:off x="0" y="1419125"/>
            <a:ext cx="3184725" cy="3678900"/>
          </a:xfrm>
          <a:prstGeom prst="rect">
            <a:avLst/>
          </a:prstGeom>
          <a:noFill/>
          <a:ln>
            <a:noFill/>
          </a:ln>
        </p:spPr>
      </p:pic>
      <p:cxnSp>
        <p:nvCxnSpPr>
          <p:cNvPr id="197" name="Google Shape;197;p27"/>
          <p:cNvCxnSpPr/>
          <p:nvPr/>
        </p:nvCxnSpPr>
        <p:spPr>
          <a:xfrm rot="10800000" flipH="1">
            <a:off x="137500" y="5025975"/>
            <a:ext cx="405300" cy="10500"/>
          </a:xfrm>
          <a:prstGeom prst="straightConnector1">
            <a:avLst/>
          </a:prstGeom>
          <a:noFill/>
          <a:ln w="9525" cap="flat" cmpd="sng">
            <a:solidFill>
              <a:schemeClr val="dk2"/>
            </a:solidFill>
            <a:prstDash val="solid"/>
            <a:round/>
            <a:headEnd type="none" w="med" len="med"/>
            <a:tailEnd type="triangle" w="med" len="med"/>
          </a:ln>
        </p:spPr>
      </p:cxnSp>
      <p:sp>
        <p:nvSpPr>
          <p:cNvPr id="198" name="Google Shape;198;p27"/>
          <p:cNvSpPr/>
          <p:nvPr/>
        </p:nvSpPr>
        <p:spPr>
          <a:xfrm>
            <a:off x="81393" y="4241306"/>
            <a:ext cx="430175" cy="363525"/>
          </a:xfrm>
          <a:custGeom>
            <a:avLst/>
            <a:gdLst/>
            <a:ahLst/>
            <a:cxnLst/>
            <a:rect l="l" t="t" r="r" b="b"/>
            <a:pathLst>
              <a:path w="17207" h="14541" extrusionOk="0">
                <a:moveTo>
                  <a:pt x="16376" y="1881"/>
                </a:moveTo>
                <a:cubicBezTo>
                  <a:pt x="13528" y="661"/>
                  <a:pt x="10299" y="-219"/>
                  <a:pt x="7232" y="219"/>
                </a:cubicBezTo>
                <a:cubicBezTo>
                  <a:pt x="2927" y="833"/>
                  <a:pt x="-1362" y="7551"/>
                  <a:pt x="582" y="11441"/>
                </a:cubicBezTo>
                <a:cubicBezTo>
                  <a:pt x="3060" y="16400"/>
                  <a:pt x="12250" y="14337"/>
                  <a:pt x="17207" y="11856"/>
                </a:cubicBezTo>
              </a:path>
            </a:pathLst>
          </a:custGeom>
          <a:noFill/>
          <a:ln w="9525" cap="flat" cmpd="sng">
            <a:solidFill>
              <a:schemeClr val="dk2"/>
            </a:solidFill>
            <a:prstDash val="solid"/>
            <a:round/>
            <a:headEnd type="none" w="med" len="med"/>
            <a:tailEnd type="none" w="med" len="med"/>
          </a:ln>
        </p:spPr>
      </p:sp>
      <p:sp>
        <p:nvSpPr>
          <p:cNvPr id="199" name="Google Shape;199;p27"/>
          <p:cNvSpPr/>
          <p:nvPr/>
        </p:nvSpPr>
        <p:spPr>
          <a:xfrm>
            <a:off x="229282" y="2043900"/>
            <a:ext cx="344650" cy="581875"/>
          </a:xfrm>
          <a:custGeom>
            <a:avLst/>
            <a:gdLst/>
            <a:ahLst/>
            <a:cxnLst/>
            <a:rect l="l" t="t" r="r" b="b"/>
            <a:pathLst>
              <a:path w="13786" h="23275" extrusionOk="0">
                <a:moveTo>
                  <a:pt x="13786" y="0"/>
                </a:moveTo>
                <a:cubicBezTo>
                  <a:pt x="6858" y="1979"/>
                  <a:pt x="-2190" y="10351"/>
                  <a:pt x="486" y="17041"/>
                </a:cubicBezTo>
                <a:cubicBezTo>
                  <a:pt x="2075" y="21014"/>
                  <a:pt x="7880" y="21363"/>
                  <a:pt x="11708" y="23275"/>
                </a:cubicBezTo>
              </a:path>
            </a:pathLst>
          </a:custGeom>
          <a:noFill/>
          <a:ln w="9525" cap="flat" cmpd="sng">
            <a:solidFill>
              <a:schemeClr val="dk2"/>
            </a:solidFill>
            <a:prstDash val="solid"/>
            <a:round/>
            <a:headEnd type="none" w="med" len="med"/>
            <a:tailEnd type="none" w="med" len="med"/>
          </a:ln>
        </p:spPr>
      </p:sp>
      <p:sp>
        <p:nvSpPr>
          <p:cNvPr id="200" name="Google Shape;200;p27"/>
          <p:cNvSpPr/>
          <p:nvPr/>
        </p:nvSpPr>
        <p:spPr>
          <a:xfrm>
            <a:off x="1561050" y="1087925"/>
            <a:ext cx="41700" cy="10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1" name="Google Shape;201;p27"/>
          <p:cNvPicPr preferRelativeResize="0"/>
          <p:nvPr/>
        </p:nvPicPr>
        <p:blipFill>
          <a:blip r:embed="rId4">
            <a:alphaModFix/>
          </a:blip>
          <a:stretch>
            <a:fillRect/>
          </a:stretch>
        </p:blipFill>
        <p:spPr>
          <a:xfrm>
            <a:off x="3078150" y="1419125"/>
            <a:ext cx="5813025" cy="3617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207" name="Google Shape;207;p28"/>
          <p:cNvSpPr txBox="1">
            <a:spLocks noGrp="1"/>
          </p:cNvSpPr>
          <p:nvPr>
            <p:ph type="body" idx="1"/>
          </p:nvPr>
        </p:nvSpPr>
        <p:spPr>
          <a:xfrm>
            <a:off x="729450" y="2078875"/>
            <a:ext cx="44781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It appears that you are a little bit “what you eat”, at least when it comes to the median income in your area and the fast food restaurants near you. </a:t>
            </a:r>
            <a:endParaRPr dirty="0"/>
          </a:p>
          <a:p>
            <a:pPr marL="0" lvl="0" indent="0" algn="l" rtl="0">
              <a:spcBef>
                <a:spcPts val="1200"/>
              </a:spcBef>
              <a:spcAft>
                <a:spcPts val="0"/>
              </a:spcAft>
              <a:buNone/>
            </a:pPr>
            <a:endParaRPr dirty="0"/>
          </a:p>
          <a:p>
            <a:pPr marL="0" lvl="0" indent="0" algn="l" rtl="0">
              <a:lnSpc>
                <a:spcPct val="95000"/>
              </a:lnSpc>
              <a:spcBef>
                <a:spcPts val="1200"/>
              </a:spcBef>
              <a:spcAft>
                <a:spcPts val="1200"/>
              </a:spcAft>
              <a:buNone/>
            </a:pPr>
            <a:r>
              <a:rPr lang="en" dirty="0"/>
              <a:t>Future studies should focus on pizzeria density and deli restaurant density significance to more accurately predict median household income.</a:t>
            </a:r>
            <a:endParaRPr sz="1600" dirty="0"/>
          </a:p>
        </p:txBody>
      </p:sp>
      <p:pic>
        <p:nvPicPr>
          <p:cNvPr id="208" name="Google Shape;208;p28"/>
          <p:cNvPicPr preferRelativeResize="0"/>
          <p:nvPr/>
        </p:nvPicPr>
        <p:blipFill>
          <a:blip r:embed="rId3">
            <a:alphaModFix/>
          </a:blip>
          <a:stretch>
            <a:fillRect/>
          </a:stretch>
        </p:blipFill>
        <p:spPr>
          <a:xfrm>
            <a:off x="5207400" y="1621250"/>
            <a:ext cx="3624774" cy="26594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9"/>
          <p:cNvPicPr preferRelativeResize="0"/>
          <p:nvPr/>
        </p:nvPicPr>
        <p:blipFill>
          <a:blip r:embed="rId3">
            <a:alphaModFix/>
          </a:blip>
          <a:stretch>
            <a:fillRect/>
          </a:stretch>
        </p:blipFill>
        <p:spPr>
          <a:xfrm>
            <a:off x="1066176" y="69887"/>
            <a:ext cx="6829300" cy="4795425"/>
          </a:xfrm>
          <a:prstGeom prst="rect">
            <a:avLst/>
          </a:prstGeom>
          <a:noFill/>
          <a:ln>
            <a:noFill/>
          </a:ln>
        </p:spPr>
      </p:pic>
      <p:sp>
        <p:nvSpPr>
          <p:cNvPr id="214" name="Google Shape;214;p29"/>
          <p:cNvSpPr/>
          <p:nvPr/>
        </p:nvSpPr>
        <p:spPr>
          <a:xfrm>
            <a:off x="1158925" y="3346650"/>
            <a:ext cx="47397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5195425" y="3346550"/>
            <a:ext cx="7032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1158925" y="3346550"/>
            <a:ext cx="1054800" cy="3906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4375225" y="455750"/>
            <a:ext cx="3164100" cy="3906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7604425" y="1015675"/>
            <a:ext cx="481800" cy="208500"/>
          </a:xfrm>
          <a:prstGeom prst="leftArrow">
            <a:avLst>
              <a:gd name="adj1" fmla="val 50000"/>
              <a:gd name="adj2" fmla="val 50000"/>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txBox="1"/>
          <p:nvPr/>
        </p:nvSpPr>
        <p:spPr>
          <a:xfrm>
            <a:off x="585975" y="4817950"/>
            <a:ext cx="819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FF0000"/>
                </a:solidFill>
                <a:latin typeface="Lato"/>
                <a:ea typeface="Lato"/>
                <a:cs typeface="Lato"/>
                <a:sym typeface="Lato"/>
              </a:rPr>
              <a:t>Median Household Income = 10050 + 243.15 </a:t>
            </a:r>
            <a:r>
              <a:rPr lang="en" sz="1000" i="1">
                <a:solidFill>
                  <a:srgbClr val="FF0000"/>
                </a:solidFill>
                <a:latin typeface="Lato"/>
                <a:ea typeface="Lato"/>
                <a:cs typeface="Lato"/>
                <a:sym typeface="Lato"/>
              </a:rPr>
              <a:t>burger_count</a:t>
            </a:r>
            <a:r>
              <a:rPr lang="en" sz="1000">
                <a:solidFill>
                  <a:srgbClr val="FF0000"/>
                </a:solidFill>
                <a:latin typeface="Lato"/>
                <a:ea typeface="Lato"/>
                <a:cs typeface="Lato"/>
                <a:sym typeface="Lato"/>
              </a:rPr>
              <a:t> - 447.92 </a:t>
            </a:r>
            <a:r>
              <a:rPr lang="en" sz="1000" i="1">
                <a:solidFill>
                  <a:srgbClr val="FF0000"/>
                </a:solidFill>
                <a:latin typeface="Lato"/>
                <a:ea typeface="Lato"/>
                <a:cs typeface="Lato"/>
                <a:sym typeface="Lato"/>
              </a:rPr>
              <a:t>hotdog_count </a:t>
            </a:r>
            <a:r>
              <a:rPr lang="en" sz="1000">
                <a:solidFill>
                  <a:srgbClr val="FF0000"/>
                </a:solidFill>
                <a:latin typeface="Lato"/>
                <a:ea typeface="Lato"/>
                <a:cs typeface="Lato"/>
                <a:sym typeface="Lato"/>
              </a:rPr>
              <a:t>+ 243.15 </a:t>
            </a:r>
            <a:r>
              <a:rPr lang="en" sz="1000" i="1">
                <a:solidFill>
                  <a:srgbClr val="FF0000"/>
                </a:solidFill>
                <a:latin typeface="Lato"/>
                <a:ea typeface="Lato"/>
                <a:cs typeface="Lato"/>
                <a:sym typeface="Lato"/>
              </a:rPr>
              <a:t>mex_count </a:t>
            </a:r>
            <a:r>
              <a:rPr lang="en" sz="1000">
                <a:solidFill>
                  <a:srgbClr val="FF0000"/>
                </a:solidFill>
                <a:latin typeface="Lato"/>
                <a:ea typeface="Lato"/>
                <a:cs typeface="Lato"/>
                <a:sym typeface="Lato"/>
              </a:rPr>
              <a:t>+ 4442.57 </a:t>
            </a:r>
            <a:r>
              <a:rPr lang="en" sz="1000" i="1">
                <a:solidFill>
                  <a:srgbClr val="FF0000"/>
                </a:solidFill>
                <a:latin typeface="Lato"/>
                <a:ea typeface="Lato"/>
                <a:cs typeface="Lato"/>
                <a:sym typeface="Lato"/>
              </a:rPr>
              <a:t>pizza_count </a:t>
            </a:r>
            <a:r>
              <a:rPr lang="en" sz="1000">
                <a:solidFill>
                  <a:srgbClr val="FF0000"/>
                </a:solidFill>
                <a:latin typeface="Lato"/>
                <a:ea typeface="Lato"/>
                <a:cs typeface="Lato"/>
                <a:sym typeface="Lato"/>
              </a:rPr>
              <a:t>+ 2683.36 </a:t>
            </a:r>
            <a:r>
              <a:rPr lang="en" sz="1000" i="1">
                <a:solidFill>
                  <a:srgbClr val="FF0000"/>
                </a:solidFill>
                <a:latin typeface="Lato"/>
                <a:ea typeface="Lato"/>
                <a:cs typeface="Lato"/>
                <a:sym typeface="Lato"/>
              </a:rPr>
              <a:t>deli_count </a:t>
            </a:r>
            <a:endParaRPr sz="1000">
              <a:solidFill>
                <a:srgbClr val="FF00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Our Hypothesis</a:t>
            </a:r>
            <a:endParaRPr/>
          </a:p>
        </p:txBody>
      </p:sp>
      <p:sp>
        <p:nvSpPr>
          <p:cNvPr id="93" name="Google Shape;93;p14"/>
          <p:cNvSpPr txBox="1">
            <a:spLocks noGrp="1"/>
          </p:cNvSpPr>
          <p:nvPr>
            <p:ph type="body" idx="1"/>
          </p:nvPr>
        </p:nvSpPr>
        <p:spPr>
          <a:xfrm>
            <a:off x="729450" y="2154925"/>
            <a:ext cx="6006300" cy="267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H</a:t>
            </a:r>
            <a:r>
              <a:rPr lang="en" sz="1600" baseline="-25000"/>
              <a:t>0</a:t>
            </a:r>
            <a:r>
              <a:rPr lang="en" sz="1600"/>
              <a:t>: There is </a:t>
            </a:r>
            <a:r>
              <a:rPr lang="en" sz="1600" b="1"/>
              <a:t>no relation</a:t>
            </a:r>
            <a:r>
              <a:rPr lang="en" sz="1600"/>
              <a:t> between the density of fast food restaurants and median household income</a:t>
            </a:r>
            <a:endParaRPr sz="1600"/>
          </a:p>
          <a:p>
            <a:pPr marL="0" lvl="0" indent="0" algn="l" rtl="0">
              <a:spcBef>
                <a:spcPts val="1200"/>
              </a:spcBef>
              <a:spcAft>
                <a:spcPts val="0"/>
              </a:spcAft>
              <a:buNone/>
            </a:pPr>
            <a:r>
              <a:rPr lang="en" sz="1600"/>
              <a:t>H</a:t>
            </a:r>
            <a:r>
              <a:rPr lang="en" sz="1600" baseline="-25000"/>
              <a:t>a</a:t>
            </a:r>
            <a:r>
              <a:rPr lang="en" sz="1600"/>
              <a:t>: There is a </a:t>
            </a:r>
            <a:r>
              <a:rPr lang="en" sz="1600" b="1"/>
              <a:t>correlation</a:t>
            </a:r>
            <a:r>
              <a:rPr lang="en" sz="1600"/>
              <a:t> between the density of fast food restaurants and median household income </a:t>
            </a:r>
            <a:endParaRPr sz="1600"/>
          </a:p>
          <a:p>
            <a:pPr marL="0" lvl="0" indent="0" algn="l" rtl="0">
              <a:spcBef>
                <a:spcPts val="1200"/>
              </a:spcBef>
              <a:spcAft>
                <a:spcPts val="0"/>
              </a:spcAft>
              <a:buNone/>
            </a:pPr>
            <a:endParaRPr sz="1600"/>
          </a:p>
          <a:p>
            <a:pPr marL="0" lvl="0" indent="0" algn="l" rtl="0">
              <a:spcBef>
                <a:spcPts val="1200"/>
              </a:spcBef>
              <a:spcAft>
                <a:spcPts val="1200"/>
              </a:spcAft>
              <a:buNone/>
            </a:pPr>
            <a:r>
              <a:rPr lang="en" sz="1600"/>
              <a:t>Significance level:</a:t>
            </a:r>
            <a:r>
              <a:rPr lang="en" sz="2100"/>
              <a:t> </a:t>
            </a:r>
            <a:r>
              <a:rPr lang="en" sz="1800">
                <a:solidFill>
                  <a:srgbClr val="202124"/>
                </a:solidFill>
                <a:highlight>
                  <a:srgbClr val="FFFFFF"/>
                </a:highlight>
              </a:rPr>
              <a:t>α </a:t>
            </a:r>
            <a:r>
              <a:rPr lang="en" sz="1600">
                <a:solidFill>
                  <a:srgbClr val="202124"/>
                </a:solidFill>
                <a:highlight>
                  <a:srgbClr val="FFFFFF"/>
                </a:highlight>
              </a:rPr>
              <a:t>= 0.10</a:t>
            </a:r>
            <a:endParaRPr sz="2000"/>
          </a:p>
        </p:txBody>
      </p:sp>
      <p:pic>
        <p:nvPicPr>
          <p:cNvPr id="94" name="Google Shape;94;p14"/>
          <p:cNvPicPr preferRelativeResize="0"/>
          <p:nvPr/>
        </p:nvPicPr>
        <p:blipFill>
          <a:blip r:embed="rId3">
            <a:alphaModFix/>
          </a:blip>
          <a:stretch>
            <a:fillRect/>
          </a:stretch>
        </p:blipFill>
        <p:spPr>
          <a:xfrm>
            <a:off x="7080825" y="2795875"/>
            <a:ext cx="1978828" cy="2261100"/>
          </a:xfrm>
          <a:prstGeom prst="rect">
            <a:avLst/>
          </a:prstGeom>
          <a:noFill/>
          <a:ln>
            <a:noFill/>
          </a:ln>
        </p:spPr>
      </p:pic>
      <p:pic>
        <p:nvPicPr>
          <p:cNvPr id="95" name="Google Shape;95;p14"/>
          <p:cNvPicPr preferRelativeResize="0"/>
          <p:nvPr/>
        </p:nvPicPr>
        <p:blipFill>
          <a:blip r:embed="rId4">
            <a:alphaModFix/>
          </a:blip>
          <a:stretch>
            <a:fillRect/>
          </a:stretch>
        </p:blipFill>
        <p:spPr>
          <a:xfrm>
            <a:off x="7045500" y="52325"/>
            <a:ext cx="2049474" cy="26779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a:t>
            </a:r>
            <a:endParaRPr/>
          </a:p>
        </p:txBody>
      </p:sp>
      <p:sp>
        <p:nvSpPr>
          <p:cNvPr id="101" name="Google Shape;101;p15"/>
          <p:cNvSpPr txBox="1">
            <a:spLocks noGrp="1"/>
          </p:cNvSpPr>
          <p:nvPr>
            <p:ph type="body" idx="1"/>
          </p:nvPr>
        </p:nvSpPr>
        <p:spPr>
          <a:xfrm>
            <a:off x="729450" y="1853850"/>
            <a:ext cx="6796800" cy="3146400"/>
          </a:xfrm>
          <a:prstGeom prst="rect">
            <a:avLst/>
          </a:prstGeom>
        </p:spPr>
        <p:txBody>
          <a:bodyPr spcFirstLastPara="1" wrap="square" lIns="91425" tIns="91425" rIns="91425" bIns="91425" anchor="t" anchorCtr="0">
            <a:normAutofit/>
          </a:bodyPr>
          <a:lstStyle/>
          <a:p>
            <a:pPr marL="457200" lvl="0" indent="0" algn="l" rtl="0">
              <a:spcBef>
                <a:spcPts val="1200"/>
              </a:spcBef>
              <a:spcAft>
                <a:spcPts val="0"/>
              </a:spcAft>
              <a:buNone/>
            </a:pPr>
            <a:r>
              <a:rPr lang="en"/>
              <a:t>Census Data on US Household Income Statistics for 2011-2015 </a:t>
            </a:r>
            <a:endParaRPr/>
          </a:p>
          <a:p>
            <a:pPr marL="457200" lvl="0" indent="0" algn="l" rtl="0">
              <a:spcBef>
                <a:spcPts val="1200"/>
              </a:spcBef>
              <a:spcAft>
                <a:spcPts val="0"/>
              </a:spcAft>
              <a:buNone/>
            </a:pPr>
            <a:r>
              <a:rPr lang="en"/>
              <a:t>Restaurant locations scraped from Yelp</a:t>
            </a:r>
            <a:br>
              <a:rPr lang="en"/>
            </a:br>
            <a:endParaRPr/>
          </a:p>
          <a:p>
            <a:pPr marL="457200" lvl="0" indent="0" algn="l" rtl="0">
              <a:spcBef>
                <a:spcPts val="1200"/>
              </a:spcBef>
              <a:spcAft>
                <a:spcPts val="1200"/>
              </a:spcAft>
              <a:buNone/>
            </a:pPr>
            <a:endParaRPr/>
          </a:p>
        </p:txBody>
      </p:sp>
      <p:pic>
        <p:nvPicPr>
          <p:cNvPr id="102" name="Google Shape;102;p15"/>
          <p:cNvPicPr preferRelativeResize="0"/>
          <p:nvPr/>
        </p:nvPicPr>
        <p:blipFill>
          <a:blip r:embed="rId3">
            <a:alphaModFix/>
          </a:blip>
          <a:stretch>
            <a:fillRect/>
          </a:stretch>
        </p:blipFill>
        <p:spPr>
          <a:xfrm>
            <a:off x="3371551" y="518101"/>
            <a:ext cx="3548300" cy="1199700"/>
          </a:xfrm>
          <a:prstGeom prst="rect">
            <a:avLst/>
          </a:prstGeom>
          <a:noFill/>
          <a:ln>
            <a:noFill/>
          </a:ln>
        </p:spPr>
      </p:pic>
      <p:pic>
        <p:nvPicPr>
          <p:cNvPr id="103" name="Google Shape;103;p15"/>
          <p:cNvPicPr preferRelativeResize="0"/>
          <p:nvPr/>
        </p:nvPicPr>
        <p:blipFill>
          <a:blip r:embed="rId4">
            <a:alphaModFix/>
          </a:blip>
          <a:stretch>
            <a:fillRect/>
          </a:stretch>
        </p:blipFill>
        <p:spPr>
          <a:xfrm>
            <a:off x="1638050" y="3146963"/>
            <a:ext cx="1582900" cy="1582900"/>
          </a:xfrm>
          <a:prstGeom prst="rect">
            <a:avLst/>
          </a:prstGeom>
          <a:noFill/>
          <a:ln>
            <a:noFill/>
          </a:ln>
        </p:spPr>
      </p:pic>
      <p:pic>
        <p:nvPicPr>
          <p:cNvPr id="104" name="Google Shape;104;p15"/>
          <p:cNvPicPr preferRelativeResize="0"/>
          <p:nvPr/>
        </p:nvPicPr>
        <p:blipFill>
          <a:blip r:embed="rId5">
            <a:alphaModFix/>
          </a:blip>
          <a:stretch>
            <a:fillRect/>
          </a:stretch>
        </p:blipFill>
        <p:spPr>
          <a:xfrm>
            <a:off x="4785779" y="2256700"/>
            <a:ext cx="4358225" cy="2847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5841625" y="1591300"/>
            <a:ext cx="2977200" cy="574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Much like Edison’s quote, our project felt like 1% analysis and 99% ETL.</a:t>
            </a:r>
            <a:endParaRPr/>
          </a:p>
          <a:p>
            <a:pPr marL="0" lvl="0" indent="0" algn="l" rtl="0">
              <a:spcBef>
                <a:spcPts val="0"/>
              </a:spcBef>
              <a:spcAft>
                <a:spcPts val="0"/>
              </a:spcAft>
              <a:buNone/>
            </a:pPr>
            <a:endParaRPr/>
          </a:p>
          <a:p>
            <a:pPr marL="0" lvl="0" indent="0" algn="l" rtl="0">
              <a:spcBef>
                <a:spcPts val="0"/>
              </a:spcBef>
              <a:spcAft>
                <a:spcPts val="0"/>
              </a:spcAft>
              <a:buNone/>
            </a:pPr>
            <a:endParaRPr sz="1550"/>
          </a:p>
          <a:p>
            <a:pPr marL="0" lvl="0" indent="0" algn="l" rtl="0">
              <a:spcBef>
                <a:spcPts val="0"/>
              </a:spcBef>
              <a:spcAft>
                <a:spcPts val="0"/>
              </a:spcAft>
              <a:buNone/>
            </a:pPr>
            <a:endParaRPr sz="1550"/>
          </a:p>
          <a:p>
            <a:pPr marL="0" lvl="0" indent="0" algn="l" rtl="0">
              <a:spcBef>
                <a:spcPts val="0"/>
              </a:spcBef>
              <a:spcAft>
                <a:spcPts val="0"/>
              </a:spcAft>
              <a:buNone/>
            </a:pPr>
            <a:endParaRPr sz="1550"/>
          </a:p>
          <a:p>
            <a:pPr marL="0" lvl="0" indent="0" algn="l" rtl="0">
              <a:spcBef>
                <a:spcPts val="0"/>
              </a:spcBef>
              <a:spcAft>
                <a:spcPts val="0"/>
              </a:spcAft>
              <a:buNone/>
            </a:pPr>
            <a:endParaRPr sz="1550"/>
          </a:p>
        </p:txBody>
      </p:sp>
      <p:pic>
        <p:nvPicPr>
          <p:cNvPr id="110" name="Google Shape;110;p16"/>
          <p:cNvPicPr preferRelativeResize="0"/>
          <p:nvPr/>
        </p:nvPicPr>
        <p:blipFill>
          <a:blip r:embed="rId3">
            <a:alphaModFix/>
          </a:blip>
          <a:stretch>
            <a:fillRect/>
          </a:stretch>
        </p:blipFill>
        <p:spPr>
          <a:xfrm>
            <a:off x="0" y="0"/>
            <a:ext cx="51435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7"/>
          <p:cNvSpPr txBox="1"/>
          <p:nvPr/>
        </p:nvSpPr>
        <p:spPr>
          <a:xfrm>
            <a:off x="-125" y="256650"/>
            <a:ext cx="9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Household Income Data</a:t>
            </a:r>
            <a:endParaRPr/>
          </a:p>
        </p:txBody>
      </p:sp>
      <p:sp>
        <p:nvSpPr>
          <p:cNvPr id="116" name="Google Shape;116;p17"/>
          <p:cNvSpPr txBox="1"/>
          <p:nvPr/>
        </p:nvSpPr>
        <p:spPr>
          <a:xfrm>
            <a:off x="-32525" y="2734200"/>
            <a:ext cx="9144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Yelp API Results</a:t>
            </a:r>
            <a:endParaRPr/>
          </a:p>
        </p:txBody>
      </p:sp>
      <p:sp>
        <p:nvSpPr>
          <p:cNvPr id="117" name="Google Shape;117;p17"/>
          <p:cNvSpPr txBox="1"/>
          <p:nvPr/>
        </p:nvSpPr>
        <p:spPr>
          <a:xfrm>
            <a:off x="2975425" y="750150"/>
            <a:ext cx="3192900" cy="13698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Began with: 32,526 rows and 19 columns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Dropped unwanted columns, duplicate zip codes, null values, removed DC and PR, formatted zip codes to have leading zeros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Left with: 14,664 rows and 6 columns</a:t>
            </a:r>
            <a:endParaRPr sz="1100"/>
          </a:p>
        </p:txBody>
      </p:sp>
      <p:sp>
        <p:nvSpPr>
          <p:cNvPr id="118" name="Google Shape;118;p17"/>
          <p:cNvSpPr txBox="1"/>
          <p:nvPr/>
        </p:nvSpPr>
        <p:spPr>
          <a:xfrm>
            <a:off x="2930425" y="3301800"/>
            <a:ext cx="3282900" cy="12006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00"/>
              <a:t>Started off with: 27,606 results in individual state files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“Globbed” the 8 csv files together: 27,458 results*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Dropped duplicates: 13,248 results</a:t>
            </a:r>
            <a:endParaRPr sz="1100"/>
          </a:p>
        </p:txBody>
      </p:sp>
      <p:sp>
        <p:nvSpPr>
          <p:cNvPr id="119" name="Google Shape;119;p17"/>
          <p:cNvSpPr/>
          <p:nvPr/>
        </p:nvSpPr>
        <p:spPr>
          <a:xfrm>
            <a:off x="4438375" y="2226973"/>
            <a:ext cx="2022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4438375" y="4669798"/>
            <a:ext cx="202200" cy="4002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7"/>
          <p:cNvPicPr preferRelativeResize="0"/>
          <p:nvPr/>
        </p:nvPicPr>
        <p:blipFill>
          <a:blip r:embed="rId3">
            <a:alphaModFix/>
          </a:blip>
          <a:stretch>
            <a:fillRect/>
          </a:stretch>
        </p:blipFill>
        <p:spPr>
          <a:xfrm>
            <a:off x="143725" y="1817174"/>
            <a:ext cx="2579475" cy="1447550"/>
          </a:xfrm>
          <a:prstGeom prst="rect">
            <a:avLst/>
          </a:prstGeom>
          <a:noFill/>
          <a:ln>
            <a:noFill/>
          </a:ln>
        </p:spPr>
      </p:pic>
      <p:pic>
        <p:nvPicPr>
          <p:cNvPr id="122" name="Google Shape;122;p17"/>
          <p:cNvPicPr preferRelativeResize="0"/>
          <p:nvPr/>
        </p:nvPicPr>
        <p:blipFill>
          <a:blip r:embed="rId4">
            <a:alphaModFix/>
          </a:blip>
          <a:stretch>
            <a:fillRect/>
          </a:stretch>
        </p:blipFill>
        <p:spPr>
          <a:xfrm>
            <a:off x="6901375" y="1753200"/>
            <a:ext cx="1796475" cy="167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p:nvPr/>
        </p:nvSpPr>
        <p:spPr>
          <a:xfrm>
            <a:off x="2083350" y="90350"/>
            <a:ext cx="4977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t>Ready to load and analyze, right? </a:t>
            </a:r>
            <a:r>
              <a:rPr lang="en" sz="1800">
                <a:solidFill>
                  <a:srgbClr val="FF0000"/>
                </a:solidFill>
              </a:rPr>
              <a:t>WRONG</a:t>
            </a:r>
            <a:endParaRPr sz="1800">
              <a:solidFill>
                <a:srgbClr val="FF0000"/>
              </a:solidFill>
            </a:endParaRPr>
          </a:p>
        </p:txBody>
      </p:sp>
      <p:pic>
        <p:nvPicPr>
          <p:cNvPr id="128" name="Google Shape;128;p18"/>
          <p:cNvPicPr preferRelativeResize="0"/>
          <p:nvPr/>
        </p:nvPicPr>
        <p:blipFill>
          <a:blip r:embed="rId3">
            <a:alphaModFix/>
          </a:blip>
          <a:stretch>
            <a:fillRect/>
          </a:stretch>
        </p:blipFill>
        <p:spPr>
          <a:xfrm>
            <a:off x="0" y="687600"/>
            <a:ext cx="9144000" cy="4455912"/>
          </a:xfrm>
          <a:prstGeom prst="rect">
            <a:avLst/>
          </a:prstGeom>
          <a:noFill/>
          <a:ln>
            <a:noFill/>
          </a:ln>
        </p:spPr>
      </p:pic>
      <p:pic>
        <p:nvPicPr>
          <p:cNvPr id="129" name="Google Shape;129;p18"/>
          <p:cNvPicPr preferRelativeResize="0"/>
          <p:nvPr/>
        </p:nvPicPr>
        <p:blipFill>
          <a:blip r:embed="rId4">
            <a:alphaModFix/>
          </a:blip>
          <a:stretch>
            <a:fillRect/>
          </a:stretch>
        </p:blipFill>
        <p:spPr>
          <a:xfrm>
            <a:off x="0" y="687600"/>
            <a:ext cx="2770300" cy="1181667"/>
          </a:xfrm>
          <a:prstGeom prst="rect">
            <a:avLst/>
          </a:prstGeom>
          <a:noFill/>
          <a:ln>
            <a:noFill/>
          </a:ln>
        </p:spPr>
      </p:pic>
      <p:pic>
        <p:nvPicPr>
          <p:cNvPr id="130" name="Google Shape;130;p18"/>
          <p:cNvPicPr preferRelativeResize="0"/>
          <p:nvPr/>
        </p:nvPicPr>
        <p:blipFill>
          <a:blip r:embed="rId5">
            <a:alphaModFix/>
          </a:blip>
          <a:stretch>
            <a:fillRect/>
          </a:stretch>
        </p:blipFill>
        <p:spPr>
          <a:xfrm>
            <a:off x="7131800" y="636373"/>
            <a:ext cx="2012199" cy="1782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3" name="Picture 2">
            <a:extLst>
              <a:ext uri="{FF2B5EF4-FFF2-40B4-BE49-F238E27FC236}">
                <a16:creationId xmlns:a16="http://schemas.microsoft.com/office/drawing/2014/main" id="{EC0B7492-E512-46CA-8C62-934BD40E6F9C}"/>
              </a:ext>
            </a:extLst>
          </p:cNvPr>
          <p:cNvPicPr>
            <a:picLocks noChangeAspect="1"/>
          </p:cNvPicPr>
          <p:nvPr/>
        </p:nvPicPr>
        <p:blipFill>
          <a:blip r:embed="rId3"/>
          <a:stretch>
            <a:fillRect/>
          </a:stretch>
        </p:blipFill>
        <p:spPr>
          <a:xfrm>
            <a:off x="0" y="362999"/>
            <a:ext cx="9144000" cy="44175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a:t>
            </a:r>
            <a:endParaRPr/>
          </a:p>
        </p:txBody>
      </p:sp>
      <p:sp>
        <p:nvSpPr>
          <p:cNvPr id="140" name="Google Shape;140;p20"/>
          <p:cNvSpPr txBox="1">
            <a:spLocks noGrp="1"/>
          </p:cNvSpPr>
          <p:nvPr>
            <p:ph type="body" idx="1"/>
          </p:nvPr>
        </p:nvSpPr>
        <p:spPr>
          <a:xfrm>
            <a:off x="729450" y="1853850"/>
            <a:ext cx="2535300" cy="2905800"/>
          </a:xfrm>
          <a:prstGeom prst="rect">
            <a:avLst/>
          </a:prstGeom>
        </p:spPr>
        <p:txBody>
          <a:bodyPr spcFirstLastPara="1" wrap="square" lIns="91425" tIns="91425" rIns="91425" bIns="91425" anchor="t" anchorCtr="0">
            <a:noAutofit/>
          </a:bodyPr>
          <a:lstStyle/>
          <a:p>
            <a:pPr marL="0" lvl="0" indent="0" algn="l" rtl="0">
              <a:lnSpc>
                <a:spcPct val="100000"/>
              </a:lnSpc>
              <a:spcBef>
                <a:spcPts val="1200"/>
              </a:spcBef>
              <a:spcAft>
                <a:spcPts val="0"/>
              </a:spcAft>
              <a:buNone/>
            </a:pPr>
            <a:r>
              <a:rPr lang="en" sz="1200"/>
              <a:t>Round 1: simple linear regression with all 12,804 data points</a:t>
            </a:r>
            <a:endParaRPr sz="1200"/>
          </a:p>
          <a:p>
            <a:pPr marL="0" lvl="0" indent="0" algn="l" rtl="0">
              <a:lnSpc>
                <a:spcPct val="100000"/>
              </a:lnSpc>
              <a:spcBef>
                <a:spcPts val="1200"/>
              </a:spcBef>
              <a:spcAft>
                <a:spcPts val="0"/>
              </a:spcAft>
              <a:buNone/>
            </a:pPr>
            <a:endParaRPr sz="1200"/>
          </a:p>
          <a:p>
            <a:pPr marL="0" lvl="0" indent="0" algn="l" rtl="0">
              <a:lnSpc>
                <a:spcPct val="100000"/>
              </a:lnSpc>
              <a:spcBef>
                <a:spcPts val="1200"/>
              </a:spcBef>
              <a:spcAft>
                <a:spcPts val="0"/>
              </a:spcAft>
              <a:buNone/>
            </a:pPr>
            <a:r>
              <a:rPr lang="en" sz="1200"/>
              <a:t>Round 2: simple linear regression, removing the cluster of results at the $300k limit</a:t>
            </a:r>
            <a:endParaRPr sz="1200"/>
          </a:p>
          <a:p>
            <a:pPr marL="0" lvl="0" indent="0" algn="l" rtl="0">
              <a:lnSpc>
                <a:spcPct val="100000"/>
              </a:lnSpc>
              <a:spcBef>
                <a:spcPts val="1200"/>
              </a:spcBef>
              <a:spcAft>
                <a:spcPts val="0"/>
              </a:spcAft>
              <a:buNone/>
            </a:pPr>
            <a:endParaRPr sz="1200"/>
          </a:p>
          <a:p>
            <a:pPr marL="0" lvl="0" indent="0" algn="l" rtl="0">
              <a:lnSpc>
                <a:spcPct val="100000"/>
              </a:lnSpc>
              <a:spcBef>
                <a:spcPts val="1200"/>
              </a:spcBef>
              <a:spcAft>
                <a:spcPts val="0"/>
              </a:spcAft>
              <a:buNone/>
            </a:pPr>
            <a:r>
              <a:rPr lang="en" sz="1200"/>
              <a:t>Round 3: multiple linear regression with all 12,804 data points but only using data for the top 5 most popular “types” of fast food restaurant</a:t>
            </a:r>
            <a:endParaRPr sz="1200"/>
          </a:p>
          <a:p>
            <a:pPr marL="0" lvl="0" indent="0" algn="l" rtl="0">
              <a:lnSpc>
                <a:spcPct val="100000"/>
              </a:lnSpc>
              <a:spcBef>
                <a:spcPts val="1200"/>
              </a:spcBef>
              <a:spcAft>
                <a:spcPts val="1200"/>
              </a:spcAft>
              <a:buNone/>
            </a:pPr>
            <a:endParaRPr sz="1200"/>
          </a:p>
        </p:txBody>
      </p:sp>
      <p:pic>
        <p:nvPicPr>
          <p:cNvPr id="141" name="Google Shape;141;p20"/>
          <p:cNvPicPr preferRelativeResize="0"/>
          <p:nvPr/>
        </p:nvPicPr>
        <p:blipFill>
          <a:blip r:embed="rId3">
            <a:alphaModFix amt="71000"/>
          </a:blip>
          <a:stretch>
            <a:fillRect/>
          </a:stretch>
        </p:blipFill>
        <p:spPr>
          <a:xfrm>
            <a:off x="3264737" y="483500"/>
            <a:ext cx="5879264" cy="4660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Results</a:t>
            </a:r>
            <a:endParaRPr/>
          </a:p>
        </p:txBody>
      </p:sp>
      <p:pic>
        <p:nvPicPr>
          <p:cNvPr id="147" name="Google Shape;147;p21"/>
          <p:cNvPicPr preferRelativeResize="0"/>
          <p:nvPr/>
        </p:nvPicPr>
        <p:blipFill>
          <a:blip r:embed="rId3">
            <a:alphaModFix/>
          </a:blip>
          <a:stretch>
            <a:fillRect/>
          </a:stretch>
        </p:blipFill>
        <p:spPr>
          <a:xfrm>
            <a:off x="152400" y="2006250"/>
            <a:ext cx="3938126" cy="2984850"/>
          </a:xfrm>
          <a:prstGeom prst="rect">
            <a:avLst/>
          </a:prstGeom>
          <a:noFill/>
          <a:ln>
            <a:noFill/>
          </a:ln>
        </p:spPr>
      </p:pic>
      <p:pic>
        <p:nvPicPr>
          <p:cNvPr id="148" name="Google Shape;148;p21"/>
          <p:cNvPicPr preferRelativeResize="0"/>
          <p:nvPr/>
        </p:nvPicPr>
        <p:blipFill>
          <a:blip r:embed="rId4">
            <a:alphaModFix/>
          </a:blip>
          <a:stretch>
            <a:fillRect/>
          </a:stretch>
        </p:blipFill>
        <p:spPr>
          <a:xfrm>
            <a:off x="4242926" y="2006250"/>
            <a:ext cx="3934935" cy="298485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1796</Words>
  <Application>Microsoft Office PowerPoint</Application>
  <PresentationFormat>Presentación en pantalla (16:9)</PresentationFormat>
  <Paragraphs>144</Paragraphs>
  <Slides>17</Slides>
  <Notes>17</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17</vt:i4>
      </vt:variant>
    </vt:vector>
  </HeadingPairs>
  <TitlesOfParts>
    <vt:vector size="21" baseType="lpstr">
      <vt:lpstr>Lato</vt:lpstr>
      <vt:lpstr>Raleway</vt:lpstr>
      <vt:lpstr>Arial</vt:lpstr>
      <vt:lpstr>Streamline</vt:lpstr>
      <vt:lpstr>Comparing Fast Food Restaurant Density to Median Household Income</vt:lpstr>
      <vt:lpstr>Our Hypothesis</vt:lpstr>
      <vt:lpstr>Data</vt:lpstr>
      <vt:lpstr>Much like Edison’s quote, our project felt like 1% analysis and 99% ETL.     </vt:lpstr>
      <vt:lpstr>Presentación de PowerPoint</vt:lpstr>
      <vt:lpstr>Presentación de PowerPoint</vt:lpstr>
      <vt:lpstr>Presentación de PowerPoint</vt:lpstr>
      <vt:lpstr>Analysis</vt:lpstr>
      <vt:lpstr>Results</vt:lpstr>
      <vt:lpstr>Presentación de PowerPoint</vt:lpstr>
      <vt:lpstr>Parsing out the Most Popular Types of Fast Food</vt:lpstr>
      <vt:lpstr>Presentación de PowerPoint</vt:lpstr>
      <vt:lpstr>Model Analysis</vt:lpstr>
      <vt:lpstr>Overall Study Analysis</vt:lpstr>
      <vt:lpstr>Presentación de PowerPoint</vt:lpstr>
      <vt:lpstr>Conclusion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Fast Food Restaurant Density to Median Household Income</dc:title>
  <cp:lastModifiedBy>Melissa .</cp:lastModifiedBy>
  <cp:revision>2</cp:revision>
  <dcterms:modified xsi:type="dcterms:W3CDTF">2022-08-24T17:02:27Z</dcterms:modified>
</cp:coreProperties>
</file>